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88" r:id="rId2"/>
    <p:sldId id="435" r:id="rId3"/>
    <p:sldId id="2007578387" r:id="rId4"/>
    <p:sldId id="2007578389" r:id="rId5"/>
    <p:sldId id="2007578390" r:id="rId6"/>
    <p:sldId id="2007578391" r:id="rId7"/>
    <p:sldId id="2007578398" r:id="rId8"/>
    <p:sldId id="2007578399" r:id="rId9"/>
    <p:sldId id="2007578400" r:id="rId10"/>
    <p:sldId id="2007578404" r:id="rId11"/>
    <p:sldId id="2007578401" r:id="rId12"/>
    <p:sldId id="2007578407" r:id="rId13"/>
    <p:sldId id="2007578405" r:id="rId14"/>
    <p:sldId id="2007578408" r:id="rId15"/>
    <p:sldId id="2007578413" r:id="rId16"/>
    <p:sldId id="2007578410" r:id="rId17"/>
    <p:sldId id="2007578414" r:id="rId18"/>
    <p:sldId id="200757838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569FDFE-5E47-411A-8C6F-C0D0C3E420BD}">
          <p14:sldIdLst>
            <p14:sldId id="288"/>
            <p14:sldId id="435"/>
          </p14:sldIdLst>
        </p14:section>
        <p14:section name="正文页" id="{32BFC266-D218-45A3-8D29-5F9668A18B0E}">
          <p14:sldIdLst>
            <p14:sldId id="2007578387"/>
            <p14:sldId id="2007578389"/>
            <p14:sldId id="2007578390"/>
            <p14:sldId id="2007578391"/>
            <p14:sldId id="2007578398"/>
            <p14:sldId id="2007578399"/>
            <p14:sldId id="2007578400"/>
            <p14:sldId id="2007578404"/>
            <p14:sldId id="2007578401"/>
            <p14:sldId id="2007578407"/>
            <p14:sldId id="2007578405"/>
            <p14:sldId id="2007578408"/>
            <p14:sldId id="2007578413"/>
            <p14:sldId id="2007578410"/>
            <p14:sldId id="2007578414"/>
          </p14:sldIdLst>
        </p14:section>
        <p14:section name="结尾页" id="{8C5683B0-0E39-439F-824E-0C14D0E8C4E7}">
          <p14:sldIdLst>
            <p14:sldId id="2007578386"/>
          </p14:sldIdLst>
        </p14:section>
      </p14:sectionLst>
    </p:ext>
    <p:ext uri="{EFAFB233-063F-42B5-8137-9DF3F51BA10A}">
      <p15:sldGuideLst xmlns:p15="http://schemas.microsoft.com/office/powerpoint/2012/main">
        <p15:guide id="1" orient="horz" pos="1865" userDrawn="1">
          <p15:clr>
            <a:srgbClr val="A4A3A4"/>
          </p15:clr>
        </p15:guide>
        <p15:guide id="2" pos="3840" userDrawn="1">
          <p15:clr>
            <a:srgbClr val="A4A3A4"/>
          </p15:clr>
        </p15:guide>
        <p15:guide id="3" orient="horz" pos="2523" userDrawn="1">
          <p15:clr>
            <a:srgbClr val="A4A3A4"/>
          </p15:clr>
        </p15:guide>
        <p15:guide id="4" pos="665" userDrawn="1">
          <p15:clr>
            <a:srgbClr val="A4A3A4"/>
          </p15:clr>
        </p15:guide>
        <p15:guide id="5" orient="horz" pos="210" userDrawn="1">
          <p15:clr>
            <a:srgbClr val="A4A3A4"/>
          </p15:clr>
        </p15:guide>
        <p15:guide id="6" orient="horz" pos="550" userDrawn="1">
          <p15:clr>
            <a:srgbClr val="A4A3A4"/>
          </p15:clr>
        </p15:guide>
        <p15:guide id="7" pos="7197" userDrawn="1">
          <p15:clr>
            <a:srgbClr val="A4A3A4"/>
          </p15:clr>
        </p15:guide>
        <p15:guide id="8" pos="438" userDrawn="1">
          <p15:clr>
            <a:srgbClr val="A4A3A4"/>
          </p15:clr>
        </p15:guide>
        <p15:guide id="10"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999"/>
    <a:srgbClr val="1C217C"/>
    <a:srgbClr val="363DD2"/>
    <a:srgbClr val="4472C4"/>
    <a:srgbClr val="272DAB"/>
    <a:srgbClr val="698DCD"/>
    <a:srgbClr val="DAE3F3"/>
    <a:srgbClr val="212690"/>
    <a:srgbClr val="3844CC"/>
    <a:srgbClr val="426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6" autoAdjust="0"/>
    <p:restoredTop sz="94660"/>
  </p:normalViewPr>
  <p:slideViewPr>
    <p:cSldViewPr snapToGrid="0" showGuides="1">
      <p:cViewPr varScale="1">
        <p:scale>
          <a:sx n="49" d="100"/>
          <a:sy n="49" d="100"/>
        </p:scale>
        <p:origin x="67" y="931"/>
      </p:cViewPr>
      <p:guideLst>
        <p:guide orient="horz" pos="1865"/>
        <p:guide pos="3840"/>
        <p:guide orient="horz" pos="2523"/>
        <p:guide pos="665"/>
        <p:guide orient="horz" pos="210"/>
        <p:guide orient="horz" pos="550"/>
        <p:guide pos="7197"/>
        <p:guide pos="438"/>
        <p:guide orient="horz" pos="15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AAAB7768-5575-46BD-BEC8-4C687B0AA1A5}" type="datetimeFigureOut">
              <a:rPr lang="zh-CN" altLang="en-US" smtClean="0"/>
              <a:pPr/>
              <a:t>2024/6/1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353E338-6660-469A-91BF-CAD6198AC370}" type="slidenum">
              <a:rPr lang="zh-CN" altLang="en-US" smtClean="0"/>
              <a:pPr/>
              <a:t>‹#›</a:t>
            </a:fld>
            <a:endParaRPr lang="zh-CN" altLang="en-US" dirty="0"/>
          </a:p>
        </p:txBody>
      </p:sp>
    </p:spTree>
    <p:extLst>
      <p:ext uri="{BB962C8B-B14F-4D97-AF65-F5344CB8AC3E}">
        <p14:creationId xmlns:p14="http://schemas.microsoft.com/office/powerpoint/2010/main" val="3260368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4.png"/><Relationship Id="rId4" Type="http://schemas.openxmlformats.org/officeDocument/2006/relationships/tags" Target="../tags/tag4.xml"/><Relationship Id="rId9"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85000"/>
                <a:lumOff val="15000"/>
              </a:schemeClr>
            </a:gs>
            <a:gs pos="100000">
              <a:schemeClr val="accent1">
                <a:lumMod val="100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42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990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CC7BE1F2-4411-504E-9F91-E7D6909A0288}"/>
              </a:ext>
            </a:extLst>
          </p:cNvPr>
          <p:cNvGrpSpPr/>
          <p:nvPr userDrawn="1"/>
        </p:nvGrpSpPr>
        <p:grpSpPr>
          <a:xfrm>
            <a:off x="6538739" y="-1"/>
            <a:ext cx="5653261" cy="6858001"/>
            <a:chOff x="6538739" y="-1"/>
            <a:chExt cx="5653261" cy="6858001"/>
          </a:xfrm>
        </p:grpSpPr>
        <p:sp>
          <p:nvSpPr>
            <p:cNvPr id="2" name="任意多边形: 形状 1">
              <a:extLst>
                <a:ext uri="{FF2B5EF4-FFF2-40B4-BE49-F238E27FC236}">
                  <a16:creationId xmlns:a16="http://schemas.microsoft.com/office/drawing/2014/main" id="{B19B2064-A99F-BACB-9665-19FE5D632754}"/>
                </a:ext>
              </a:extLst>
            </p:cNvPr>
            <p:cNvSpPr/>
            <p:nvPr userDrawn="1"/>
          </p:nvSpPr>
          <p:spPr>
            <a:xfrm>
              <a:off x="6538739" y="-1"/>
              <a:ext cx="5653261" cy="6858001"/>
            </a:xfrm>
            <a:custGeom>
              <a:avLst/>
              <a:gdLst>
                <a:gd name="connsiteX0" fmla="*/ 4677988 w 5653261"/>
                <a:gd name="connsiteY0" fmla="*/ 0 h 6858001"/>
                <a:gd name="connsiteX1" fmla="*/ 5653261 w 5653261"/>
                <a:gd name="connsiteY1" fmla="*/ 0 h 6858001"/>
                <a:gd name="connsiteX2" fmla="*/ 5653261 w 5653261"/>
                <a:gd name="connsiteY2" fmla="*/ 6858001 h 6858001"/>
                <a:gd name="connsiteX3" fmla="*/ 4877340 w 5653261"/>
                <a:gd name="connsiteY3" fmla="*/ 6858001 h 6858001"/>
                <a:gd name="connsiteX4" fmla="*/ 4677988 w 5653261"/>
                <a:gd name="connsiteY4" fmla="*/ 6858001 h 6858001"/>
                <a:gd name="connsiteX5" fmla="*/ 0 w 5653261"/>
                <a:gd name="connsiteY5" fmla="*/ 6858001 h 6858001"/>
                <a:gd name="connsiteX6" fmla="*/ 23774 w 5653261"/>
                <a:gd name="connsiteY6" fmla="*/ 6836197 h 6858001"/>
                <a:gd name="connsiteX7" fmla="*/ 1290079 w 5653261"/>
                <a:gd name="connsiteY7" fmla="*/ 3429001 h 6858001"/>
                <a:gd name="connsiteX8" fmla="*/ 23774 w 5653261"/>
                <a:gd name="connsiteY8" fmla="*/ 21805 h 6858001"/>
                <a:gd name="connsiteX9" fmla="*/ 0 w 5653261"/>
                <a:gd name="connsiteY9" fmla="*/ 1 h 6858001"/>
                <a:gd name="connsiteX10" fmla="*/ 4677988 w 5653261"/>
                <a:gd name="connsiteY10"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53261" h="6858001">
                  <a:moveTo>
                    <a:pt x="4677988" y="0"/>
                  </a:moveTo>
                  <a:lnTo>
                    <a:pt x="5653261" y="0"/>
                  </a:lnTo>
                  <a:lnTo>
                    <a:pt x="5653261" y="6858001"/>
                  </a:lnTo>
                  <a:lnTo>
                    <a:pt x="4877340" y="6858001"/>
                  </a:lnTo>
                  <a:lnTo>
                    <a:pt x="4677988" y="6858001"/>
                  </a:lnTo>
                  <a:lnTo>
                    <a:pt x="0" y="6858001"/>
                  </a:lnTo>
                  <a:lnTo>
                    <a:pt x="23774" y="6836197"/>
                  </a:lnTo>
                  <a:cubicBezTo>
                    <a:pt x="787772" y="6097791"/>
                    <a:pt x="1290079" y="4847316"/>
                    <a:pt x="1290079" y="3429001"/>
                  </a:cubicBezTo>
                  <a:cubicBezTo>
                    <a:pt x="1290079" y="2010686"/>
                    <a:pt x="787772" y="760211"/>
                    <a:pt x="23774" y="21805"/>
                  </a:cubicBezTo>
                  <a:lnTo>
                    <a:pt x="0" y="1"/>
                  </a:lnTo>
                  <a:lnTo>
                    <a:pt x="4677988" y="1"/>
                  </a:lnTo>
                  <a:close/>
                </a:path>
              </a:pathLst>
            </a:custGeom>
            <a:gradFill>
              <a:gsLst>
                <a:gs pos="0">
                  <a:schemeClr val="accent1">
                    <a:lumMod val="90000"/>
                    <a:lumOff val="10000"/>
                  </a:schemeClr>
                </a:gs>
                <a:gs pos="100000">
                  <a:schemeClr val="accent1"/>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6" name="任意多边形: 形状 15">
              <a:extLst>
                <a:ext uri="{FF2B5EF4-FFF2-40B4-BE49-F238E27FC236}">
                  <a16:creationId xmlns:a16="http://schemas.microsoft.com/office/drawing/2014/main" id="{EE2DF107-722F-4DBF-B840-AB2175FA754B}"/>
                </a:ext>
              </a:extLst>
            </p:cNvPr>
            <p:cNvSpPr/>
            <p:nvPr/>
          </p:nvSpPr>
          <p:spPr>
            <a:xfrm>
              <a:off x="6890939" y="0"/>
              <a:ext cx="1159238" cy="6858000"/>
            </a:xfrm>
            <a:custGeom>
              <a:avLst/>
              <a:gdLst>
                <a:gd name="connsiteX0" fmla="*/ 0 w 1891898"/>
                <a:gd name="connsiteY0" fmla="*/ 0 h 6858000"/>
                <a:gd name="connsiteX1" fmla="*/ 732660 w 1891898"/>
                <a:gd name="connsiteY1" fmla="*/ 0 h 6858000"/>
                <a:gd name="connsiteX2" fmla="*/ 860032 w 1891898"/>
                <a:gd name="connsiteY2" fmla="*/ 143042 h 6858000"/>
                <a:gd name="connsiteX3" fmla="*/ 1891898 w 1891898"/>
                <a:gd name="connsiteY3" fmla="*/ 3429000 h 6858000"/>
                <a:gd name="connsiteX4" fmla="*/ 860032 w 1891898"/>
                <a:gd name="connsiteY4" fmla="*/ 6714959 h 6858000"/>
                <a:gd name="connsiteX5" fmla="*/ 732660 w 1891898"/>
                <a:gd name="connsiteY5" fmla="*/ 6858000 h 6858000"/>
                <a:gd name="connsiteX6" fmla="*/ 0 w 1891898"/>
                <a:gd name="connsiteY6" fmla="*/ 6858000 h 6858000"/>
                <a:gd name="connsiteX0" fmla="*/ 732660 w 1891898"/>
                <a:gd name="connsiteY0" fmla="*/ 0 h 6858000"/>
                <a:gd name="connsiteX1" fmla="*/ 860032 w 1891898"/>
                <a:gd name="connsiteY1" fmla="*/ 143042 h 6858000"/>
                <a:gd name="connsiteX2" fmla="*/ 1891898 w 1891898"/>
                <a:gd name="connsiteY2" fmla="*/ 3429000 h 6858000"/>
                <a:gd name="connsiteX3" fmla="*/ 860032 w 1891898"/>
                <a:gd name="connsiteY3" fmla="*/ 6714959 h 6858000"/>
                <a:gd name="connsiteX4" fmla="*/ 732660 w 1891898"/>
                <a:gd name="connsiteY4" fmla="*/ 6858000 h 6858000"/>
                <a:gd name="connsiteX5" fmla="*/ 0 w 1891898"/>
                <a:gd name="connsiteY5" fmla="*/ 6858000 h 6858000"/>
                <a:gd name="connsiteX6" fmla="*/ 0 w 1891898"/>
                <a:gd name="connsiteY6" fmla="*/ 0 h 6858000"/>
                <a:gd name="connsiteX7" fmla="*/ 824100 w 1891898"/>
                <a:gd name="connsiteY7" fmla="*/ 91440 h 6858000"/>
                <a:gd name="connsiteX0" fmla="*/ 732660 w 1891898"/>
                <a:gd name="connsiteY0" fmla="*/ 0 h 6858000"/>
                <a:gd name="connsiteX1" fmla="*/ 860032 w 1891898"/>
                <a:gd name="connsiteY1" fmla="*/ 143042 h 6858000"/>
                <a:gd name="connsiteX2" fmla="*/ 1891898 w 1891898"/>
                <a:gd name="connsiteY2" fmla="*/ 3429000 h 6858000"/>
                <a:gd name="connsiteX3" fmla="*/ 860032 w 1891898"/>
                <a:gd name="connsiteY3" fmla="*/ 6714959 h 6858000"/>
                <a:gd name="connsiteX4" fmla="*/ 732660 w 1891898"/>
                <a:gd name="connsiteY4" fmla="*/ 6858000 h 6858000"/>
                <a:gd name="connsiteX5" fmla="*/ 0 w 1891898"/>
                <a:gd name="connsiteY5" fmla="*/ 6858000 h 6858000"/>
                <a:gd name="connsiteX6" fmla="*/ 0 w 1891898"/>
                <a:gd name="connsiteY6" fmla="*/ 0 h 6858000"/>
                <a:gd name="connsiteX0" fmla="*/ 732660 w 1891898"/>
                <a:gd name="connsiteY0" fmla="*/ 0 h 6858000"/>
                <a:gd name="connsiteX1" fmla="*/ 860032 w 1891898"/>
                <a:gd name="connsiteY1" fmla="*/ 143042 h 6858000"/>
                <a:gd name="connsiteX2" fmla="*/ 1891898 w 1891898"/>
                <a:gd name="connsiteY2" fmla="*/ 3429000 h 6858000"/>
                <a:gd name="connsiteX3" fmla="*/ 860032 w 1891898"/>
                <a:gd name="connsiteY3" fmla="*/ 6714959 h 6858000"/>
                <a:gd name="connsiteX4" fmla="*/ 732660 w 1891898"/>
                <a:gd name="connsiteY4" fmla="*/ 6858000 h 6858000"/>
                <a:gd name="connsiteX5" fmla="*/ 0 w 1891898"/>
                <a:gd name="connsiteY5" fmla="*/ 6858000 h 6858000"/>
                <a:gd name="connsiteX0" fmla="*/ 0 w 1159238"/>
                <a:gd name="connsiteY0" fmla="*/ 0 h 6858000"/>
                <a:gd name="connsiteX1" fmla="*/ 127372 w 1159238"/>
                <a:gd name="connsiteY1" fmla="*/ 143042 h 6858000"/>
                <a:gd name="connsiteX2" fmla="*/ 1159238 w 1159238"/>
                <a:gd name="connsiteY2" fmla="*/ 3429000 h 6858000"/>
                <a:gd name="connsiteX3" fmla="*/ 127372 w 1159238"/>
                <a:gd name="connsiteY3" fmla="*/ 6714959 h 6858000"/>
                <a:gd name="connsiteX4" fmla="*/ 0 w 115923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238" h="6858000">
                  <a:moveTo>
                    <a:pt x="0" y="0"/>
                  </a:moveTo>
                  <a:lnTo>
                    <a:pt x="127372" y="143042"/>
                  </a:lnTo>
                  <a:cubicBezTo>
                    <a:pt x="757558" y="924088"/>
                    <a:pt x="1159238" y="2106097"/>
                    <a:pt x="1159238" y="3429000"/>
                  </a:cubicBezTo>
                  <a:cubicBezTo>
                    <a:pt x="1159238" y="4751904"/>
                    <a:pt x="757558" y="5933913"/>
                    <a:pt x="127372" y="6714959"/>
                  </a:cubicBezTo>
                  <a:lnTo>
                    <a:pt x="0" y="6858000"/>
                  </a:lnTo>
                </a:path>
              </a:pathLst>
            </a:custGeom>
            <a:noFill/>
            <a:ln w="19050" cap="rnd">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grpSp>
      <p:pic>
        <p:nvPicPr>
          <p:cNvPr id="11" name="图片 10" descr="形状, 徽标&#10;&#10;描述已自动生成">
            <a:extLst>
              <a:ext uri="{FF2B5EF4-FFF2-40B4-BE49-F238E27FC236}">
                <a16:creationId xmlns:a16="http://schemas.microsoft.com/office/drawing/2014/main" id="{98AA4AF4-AB78-4D00-BA6F-29C5BEF0BD5F}"/>
              </a:ext>
            </a:extLst>
          </p:cNvPr>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73836" y="1905892"/>
            <a:ext cx="1772765" cy="1772765"/>
          </a:xfrm>
          <a:prstGeom prst="rect">
            <a:avLst/>
          </a:prstGeom>
        </p:spPr>
      </p:pic>
      <p:pic>
        <p:nvPicPr>
          <p:cNvPr id="12" name="图片 11" descr="图片包含 文本&#10;&#10;描述已自动生成">
            <a:extLst>
              <a:ext uri="{FF2B5EF4-FFF2-40B4-BE49-F238E27FC236}">
                <a16:creationId xmlns:a16="http://schemas.microsoft.com/office/drawing/2014/main" id="{9FFCE92E-A8FA-43E9-9CA4-8A56A2143866}"/>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t="62779"/>
          <a:stretch/>
        </p:blipFill>
        <p:spPr>
          <a:xfrm>
            <a:off x="8795597" y="3871292"/>
            <a:ext cx="2306134" cy="850823"/>
          </a:xfrm>
          <a:prstGeom prst="rect">
            <a:avLst/>
          </a:prstGeom>
        </p:spPr>
      </p:pic>
    </p:spTree>
    <p:extLst>
      <p:ext uri="{BB962C8B-B14F-4D97-AF65-F5344CB8AC3E}">
        <p14:creationId xmlns:p14="http://schemas.microsoft.com/office/powerpoint/2010/main" val="17775237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3D5B6B74-5032-43AE-A7E5-3185A6B0C315}"/>
              </a:ext>
            </a:extLst>
          </p:cNvPr>
          <p:cNvSpPr/>
          <p:nvPr/>
        </p:nvSpPr>
        <p:spPr>
          <a:xfrm>
            <a:off x="0" y="0"/>
            <a:ext cx="12192000" cy="3206187"/>
          </a:xfrm>
          <a:prstGeom prst="rect">
            <a:avLst/>
          </a:prstGeom>
          <a:gradFill>
            <a:gsLst>
              <a:gs pos="0">
                <a:schemeClr val="accent1">
                  <a:lumMod val="90000"/>
                  <a:lumOff val="10000"/>
                </a:schemeClr>
              </a:gs>
              <a:gs pos="100000">
                <a:schemeClr val="accent1"/>
              </a:gs>
            </a:gsLst>
            <a:lin ang="2700000" scaled="0"/>
          </a:gradFill>
          <a:ln w="12700" cap="flat" cmpd="sng" algn="ctr">
            <a:solidFill>
              <a:srgbClr val="1C217C"/>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a:extLst>
              <a:ext uri="{FF2B5EF4-FFF2-40B4-BE49-F238E27FC236}">
                <a16:creationId xmlns:a16="http://schemas.microsoft.com/office/drawing/2014/main" id="{220BDE83-BA80-97EF-34ED-AEF44B07D389}"/>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0064568" y="401479"/>
            <a:ext cx="1537756" cy="448934"/>
          </a:xfrm>
          <a:prstGeom prst="rect">
            <a:avLst/>
          </a:prstGeom>
        </p:spPr>
      </p:pic>
    </p:spTree>
    <p:extLst>
      <p:ext uri="{BB962C8B-B14F-4D97-AF65-F5344CB8AC3E}">
        <p14:creationId xmlns:p14="http://schemas.microsoft.com/office/powerpoint/2010/main" val="39108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3F7F40F7-3221-466D-B896-9A61C2754D29}"/>
              </a:ext>
            </a:extLst>
          </p:cNvPr>
          <p:cNvGrpSpPr/>
          <p:nvPr userDrawn="1"/>
        </p:nvGrpSpPr>
        <p:grpSpPr>
          <a:xfrm>
            <a:off x="9616368" y="6355080"/>
            <a:ext cx="2104859" cy="180180"/>
            <a:chOff x="9616368" y="6355080"/>
            <a:chExt cx="2104859" cy="180180"/>
          </a:xfrm>
        </p:grpSpPr>
        <p:sp>
          <p:nvSpPr>
            <p:cNvPr id="7" name="文本框 6">
              <a:extLst>
                <a:ext uri="{FF2B5EF4-FFF2-40B4-BE49-F238E27FC236}">
                  <a16:creationId xmlns:a16="http://schemas.microsoft.com/office/drawing/2014/main" id="{E0661571-B5FF-48CB-8BB1-BB0A3EA150C1}"/>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panose="020B0503020204020204" pitchFamily="34" charset="-122"/>
                <a:ea typeface="微软雅黑" panose="020B0503020204020204" pitchFamily="34" charset="-122"/>
                <a:cs typeface="阿里巴巴普惠体 L" panose="00020600040101010101" pitchFamily="18" charset="-122"/>
              </a:endParaRPr>
            </a:p>
          </p:txBody>
        </p:sp>
        <p:grpSp>
          <p:nvGrpSpPr>
            <p:cNvPr id="10" name="组合 9">
              <a:extLst>
                <a:ext uri="{FF2B5EF4-FFF2-40B4-BE49-F238E27FC236}">
                  <a16:creationId xmlns:a16="http://schemas.microsoft.com/office/drawing/2014/main" id="{B6135A8A-C333-4D99-99AA-A16479467945}"/>
                </a:ext>
              </a:extLst>
            </p:cNvPr>
            <p:cNvGrpSpPr/>
            <p:nvPr/>
          </p:nvGrpSpPr>
          <p:grpSpPr>
            <a:xfrm>
              <a:off x="9616368" y="6355080"/>
              <a:ext cx="441395" cy="180180"/>
              <a:chOff x="4147821" y="2641600"/>
              <a:chExt cx="3896358" cy="1590515"/>
            </a:xfrm>
          </p:grpSpPr>
          <p:sp>
            <p:nvSpPr>
              <p:cNvPr id="11" name="Rectangle 5">
                <a:extLst>
                  <a:ext uri="{FF2B5EF4-FFF2-40B4-BE49-F238E27FC236}">
                    <a16:creationId xmlns:a16="http://schemas.microsoft.com/office/drawing/2014/main" id="{8C5BA1A4-CD1F-4798-954A-B5A10AF6229D}"/>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2" name="Rectangle 6">
                <a:extLst>
                  <a:ext uri="{FF2B5EF4-FFF2-40B4-BE49-F238E27FC236}">
                    <a16:creationId xmlns:a16="http://schemas.microsoft.com/office/drawing/2014/main" id="{875557B2-D5C6-426C-8F65-D420AF7A1793}"/>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3" name="Rectangle 7">
                <a:extLst>
                  <a:ext uri="{FF2B5EF4-FFF2-40B4-BE49-F238E27FC236}">
                    <a16:creationId xmlns:a16="http://schemas.microsoft.com/office/drawing/2014/main" id="{C312F159-BEE3-4C21-B29F-261D068B5892}"/>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4" name="Rectangle 8">
                <a:extLst>
                  <a:ext uri="{FF2B5EF4-FFF2-40B4-BE49-F238E27FC236}">
                    <a16:creationId xmlns:a16="http://schemas.microsoft.com/office/drawing/2014/main" id="{B88CC5DF-FD08-4B8B-AA5D-E0F6ACD9B4AF}"/>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5" name="Rectangle 9">
                <a:extLst>
                  <a:ext uri="{FF2B5EF4-FFF2-40B4-BE49-F238E27FC236}">
                    <a16:creationId xmlns:a16="http://schemas.microsoft.com/office/drawing/2014/main" id="{0B31A69F-4D8E-468E-A096-ADB608946F05}"/>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 name="Rectangle 10">
                <a:extLst>
                  <a:ext uri="{FF2B5EF4-FFF2-40B4-BE49-F238E27FC236}">
                    <a16:creationId xmlns:a16="http://schemas.microsoft.com/office/drawing/2014/main" id="{29F04F42-DB23-4E50-871C-99FB9ABCA51C}"/>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 name="Rectangle 11">
                <a:extLst>
                  <a:ext uri="{FF2B5EF4-FFF2-40B4-BE49-F238E27FC236}">
                    <a16:creationId xmlns:a16="http://schemas.microsoft.com/office/drawing/2014/main" id="{F208A16A-693B-4B05-A402-F92C90C0A23E}"/>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Rectangle 12">
                <a:extLst>
                  <a:ext uri="{FF2B5EF4-FFF2-40B4-BE49-F238E27FC236}">
                    <a16:creationId xmlns:a16="http://schemas.microsoft.com/office/drawing/2014/main" id="{62F85034-03E6-4A92-986F-D9D95F6D0E76}"/>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Rectangle 13">
                <a:extLst>
                  <a:ext uri="{FF2B5EF4-FFF2-40B4-BE49-F238E27FC236}">
                    <a16:creationId xmlns:a16="http://schemas.microsoft.com/office/drawing/2014/main" id="{D5E9899C-9E55-41BD-84BE-DD95E73AC74B}"/>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 name="Rectangle 14">
                <a:extLst>
                  <a:ext uri="{FF2B5EF4-FFF2-40B4-BE49-F238E27FC236}">
                    <a16:creationId xmlns:a16="http://schemas.microsoft.com/office/drawing/2014/main" id="{74F2A8A4-674E-448B-84FE-8D1BC56A2802}"/>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1" name="Rectangle 15">
                <a:extLst>
                  <a:ext uri="{FF2B5EF4-FFF2-40B4-BE49-F238E27FC236}">
                    <a16:creationId xmlns:a16="http://schemas.microsoft.com/office/drawing/2014/main" id="{A64CFC95-641D-4AB1-AD7F-9431E2E3EFA0}"/>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2" name="Rectangle 16">
                <a:extLst>
                  <a:ext uri="{FF2B5EF4-FFF2-40B4-BE49-F238E27FC236}">
                    <a16:creationId xmlns:a16="http://schemas.microsoft.com/office/drawing/2014/main" id="{A5CF692B-D5FF-4F91-9418-B29687B40E39}"/>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3" name="Rectangle 17">
                <a:extLst>
                  <a:ext uri="{FF2B5EF4-FFF2-40B4-BE49-F238E27FC236}">
                    <a16:creationId xmlns:a16="http://schemas.microsoft.com/office/drawing/2014/main" id="{72DA0716-57F3-4CAF-B626-67583D3AAFA8}"/>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4" name="Rectangle 18">
                <a:extLst>
                  <a:ext uri="{FF2B5EF4-FFF2-40B4-BE49-F238E27FC236}">
                    <a16:creationId xmlns:a16="http://schemas.microsoft.com/office/drawing/2014/main" id="{DB6E2621-84ED-461A-AABC-1CFE12334F17}"/>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5" name="Rectangle 19">
                <a:extLst>
                  <a:ext uri="{FF2B5EF4-FFF2-40B4-BE49-F238E27FC236}">
                    <a16:creationId xmlns:a16="http://schemas.microsoft.com/office/drawing/2014/main" id="{C3487BAB-C57A-4C45-8CDD-149EDB3CE679}"/>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6" name="Rectangle 20">
                <a:extLst>
                  <a:ext uri="{FF2B5EF4-FFF2-40B4-BE49-F238E27FC236}">
                    <a16:creationId xmlns:a16="http://schemas.microsoft.com/office/drawing/2014/main" id="{FFCADD20-F37B-4E13-9ED2-8F2D40846618}"/>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7" name="Rectangle 21">
                <a:extLst>
                  <a:ext uri="{FF2B5EF4-FFF2-40B4-BE49-F238E27FC236}">
                    <a16:creationId xmlns:a16="http://schemas.microsoft.com/office/drawing/2014/main" id="{2CB6758F-A3D1-438C-AD6E-C8807322337B}"/>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8" name="Rectangle 22">
                <a:extLst>
                  <a:ext uri="{FF2B5EF4-FFF2-40B4-BE49-F238E27FC236}">
                    <a16:creationId xmlns:a16="http://schemas.microsoft.com/office/drawing/2014/main" id="{80579473-54D1-49AC-83BC-BE1451F84FF1}"/>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9" name="Rectangle 23">
                <a:extLst>
                  <a:ext uri="{FF2B5EF4-FFF2-40B4-BE49-F238E27FC236}">
                    <a16:creationId xmlns:a16="http://schemas.microsoft.com/office/drawing/2014/main" id="{66F02325-E119-46DA-9CCE-83307E73466C}"/>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0" name="Rectangle 24">
                <a:extLst>
                  <a:ext uri="{FF2B5EF4-FFF2-40B4-BE49-F238E27FC236}">
                    <a16:creationId xmlns:a16="http://schemas.microsoft.com/office/drawing/2014/main" id="{D0655850-A2D4-4516-A8DB-9F03385E4292}"/>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1" name="Rectangle 25">
                <a:extLst>
                  <a:ext uri="{FF2B5EF4-FFF2-40B4-BE49-F238E27FC236}">
                    <a16:creationId xmlns:a16="http://schemas.microsoft.com/office/drawing/2014/main" id="{773857EE-B074-4576-8017-32326E8AE98F}"/>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2" name="Rectangle 26">
                <a:extLst>
                  <a:ext uri="{FF2B5EF4-FFF2-40B4-BE49-F238E27FC236}">
                    <a16:creationId xmlns:a16="http://schemas.microsoft.com/office/drawing/2014/main" id="{F4697B36-8DFC-414E-82BD-E84696F3C95E}"/>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3" name="Rectangle 27">
                <a:extLst>
                  <a:ext uri="{FF2B5EF4-FFF2-40B4-BE49-F238E27FC236}">
                    <a16:creationId xmlns:a16="http://schemas.microsoft.com/office/drawing/2014/main" id="{95BA0DB8-4160-40C4-875D-FAEF7F91A8BF}"/>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4" name="Rectangle 28">
                <a:extLst>
                  <a:ext uri="{FF2B5EF4-FFF2-40B4-BE49-F238E27FC236}">
                    <a16:creationId xmlns:a16="http://schemas.microsoft.com/office/drawing/2014/main" id="{C9837939-6253-4D1A-A0BD-1F9C6437976A}"/>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5" name="Rectangle 29">
                <a:extLst>
                  <a:ext uri="{FF2B5EF4-FFF2-40B4-BE49-F238E27FC236}">
                    <a16:creationId xmlns:a16="http://schemas.microsoft.com/office/drawing/2014/main" id="{95A5EB58-CAFB-4996-A36B-EA1806AF9705}"/>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6" name="Rectangle 30">
                <a:extLst>
                  <a:ext uri="{FF2B5EF4-FFF2-40B4-BE49-F238E27FC236}">
                    <a16:creationId xmlns:a16="http://schemas.microsoft.com/office/drawing/2014/main" id="{DE08501C-3F6D-46F6-9E48-834F8DD7B430}"/>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7" name="Rectangle 31">
                <a:extLst>
                  <a:ext uri="{FF2B5EF4-FFF2-40B4-BE49-F238E27FC236}">
                    <a16:creationId xmlns:a16="http://schemas.microsoft.com/office/drawing/2014/main" id="{6302ACEB-9451-466D-BC68-6F3A473284DE}"/>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8" name="Rectangle 32">
                <a:extLst>
                  <a:ext uri="{FF2B5EF4-FFF2-40B4-BE49-F238E27FC236}">
                    <a16:creationId xmlns:a16="http://schemas.microsoft.com/office/drawing/2014/main" id="{46C11E73-D9F6-49BA-87FC-102BC29607A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9" name="Rectangle 33">
                <a:extLst>
                  <a:ext uri="{FF2B5EF4-FFF2-40B4-BE49-F238E27FC236}">
                    <a16:creationId xmlns:a16="http://schemas.microsoft.com/office/drawing/2014/main" id="{94FBF84C-4AA7-49F0-AE9F-43787B8AAE4E}"/>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40" name="Picture 35">
                <a:extLst>
                  <a:ext uri="{FF2B5EF4-FFF2-40B4-BE49-F238E27FC236}">
                    <a16:creationId xmlns:a16="http://schemas.microsoft.com/office/drawing/2014/main" id="{202505EE-C525-453A-9BF7-7E24DEA2E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6">
                <a:extLst>
                  <a:ext uri="{FF2B5EF4-FFF2-40B4-BE49-F238E27FC236}">
                    <a16:creationId xmlns:a16="http://schemas.microsoft.com/office/drawing/2014/main" id="{1FD8BB3E-92A7-4DA6-ABBA-13757CA8A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7">
                <a:extLst>
                  <a:ext uri="{FF2B5EF4-FFF2-40B4-BE49-F238E27FC236}">
                    <a16:creationId xmlns:a16="http://schemas.microsoft.com/office/drawing/2014/main" id="{B515EBDB-D594-4785-A8A1-15EBD51159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38">
                <a:extLst>
                  <a:ext uri="{FF2B5EF4-FFF2-40B4-BE49-F238E27FC236}">
                    <a16:creationId xmlns:a16="http://schemas.microsoft.com/office/drawing/2014/main" id="{4EAFFAD0-C8E7-4274-A91B-A09378F817C8}"/>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44" name="Rectangle 5">
                <a:extLst>
                  <a:ext uri="{FF2B5EF4-FFF2-40B4-BE49-F238E27FC236}">
                    <a16:creationId xmlns:a16="http://schemas.microsoft.com/office/drawing/2014/main" id="{A98267BC-DB88-4C4D-BACA-D6CAC78DC4BC}"/>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45" name="图片 44" descr="图片包含 游戏机, 钟表, 标志, 站&#10;&#10;描述已自动生成">
            <a:extLst>
              <a:ext uri="{FF2B5EF4-FFF2-40B4-BE49-F238E27FC236}">
                <a16:creationId xmlns:a16="http://schemas.microsoft.com/office/drawing/2014/main" id="{00B29DCD-614D-44F8-9B0C-E555F49FB0F4}"/>
              </a:ext>
            </a:extLst>
          </p:cNvPr>
          <p:cNvPicPr>
            <a:picLocks/>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7377" y="427163"/>
            <a:ext cx="1537756" cy="448934"/>
          </a:xfrm>
          <a:prstGeom prst="rect">
            <a:avLst/>
          </a:prstGeom>
        </p:spPr>
      </p:pic>
    </p:spTree>
    <p:extLst>
      <p:ext uri="{BB962C8B-B14F-4D97-AF65-F5344CB8AC3E}">
        <p14:creationId xmlns:p14="http://schemas.microsoft.com/office/powerpoint/2010/main" val="36857309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3F7F40F7-3221-466D-B896-9A61C2754D29}"/>
              </a:ext>
            </a:extLst>
          </p:cNvPr>
          <p:cNvGrpSpPr/>
          <p:nvPr userDrawn="1"/>
        </p:nvGrpSpPr>
        <p:grpSpPr>
          <a:xfrm>
            <a:off x="9616368" y="6355080"/>
            <a:ext cx="2104859" cy="180180"/>
            <a:chOff x="9616368" y="6355080"/>
            <a:chExt cx="2104859" cy="180180"/>
          </a:xfrm>
        </p:grpSpPr>
        <p:sp>
          <p:nvSpPr>
            <p:cNvPr id="7" name="文本框 6">
              <a:extLst>
                <a:ext uri="{FF2B5EF4-FFF2-40B4-BE49-F238E27FC236}">
                  <a16:creationId xmlns:a16="http://schemas.microsoft.com/office/drawing/2014/main" id="{E0661571-B5FF-48CB-8BB1-BB0A3EA150C1}"/>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panose="020B0503020204020204" pitchFamily="34" charset="-122"/>
                <a:ea typeface="微软雅黑" panose="020B0503020204020204" pitchFamily="34" charset="-122"/>
                <a:cs typeface="阿里巴巴普惠体 L" panose="00020600040101010101" pitchFamily="18" charset="-122"/>
              </a:endParaRPr>
            </a:p>
          </p:txBody>
        </p:sp>
        <p:grpSp>
          <p:nvGrpSpPr>
            <p:cNvPr id="10" name="组合 9">
              <a:extLst>
                <a:ext uri="{FF2B5EF4-FFF2-40B4-BE49-F238E27FC236}">
                  <a16:creationId xmlns:a16="http://schemas.microsoft.com/office/drawing/2014/main" id="{B6135A8A-C333-4D99-99AA-A16479467945}"/>
                </a:ext>
              </a:extLst>
            </p:cNvPr>
            <p:cNvGrpSpPr/>
            <p:nvPr/>
          </p:nvGrpSpPr>
          <p:grpSpPr>
            <a:xfrm>
              <a:off x="9616368" y="6355080"/>
              <a:ext cx="441395" cy="180180"/>
              <a:chOff x="4147821" y="2641600"/>
              <a:chExt cx="3896358" cy="1590515"/>
            </a:xfrm>
          </p:grpSpPr>
          <p:sp>
            <p:nvSpPr>
              <p:cNvPr id="11" name="Rectangle 5">
                <a:extLst>
                  <a:ext uri="{FF2B5EF4-FFF2-40B4-BE49-F238E27FC236}">
                    <a16:creationId xmlns:a16="http://schemas.microsoft.com/office/drawing/2014/main" id="{8C5BA1A4-CD1F-4798-954A-B5A10AF6229D}"/>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2" name="Rectangle 6">
                <a:extLst>
                  <a:ext uri="{FF2B5EF4-FFF2-40B4-BE49-F238E27FC236}">
                    <a16:creationId xmlns:a16="http://schemas.microsoft.com/office/drawing/2014/main" id="{875557B2-D5C6-426C-8F65-D420AF7A1793}"/>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3" name="Rectangle 7">
                <a:extLst>
                  <a:ext uri="{FF2B5EF4-FFF2-40B4-BE49-F238E27FC236}">
                    <a16:creationId xmlns:a16="http://schemas.microsoft.com/office/drawing/2014/main" id="{C312F159-BEE3-4C21-B29F-261D068B5892}"/>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4" name="Rectangle 8">
                <a:extLst>
                  <a:ext uri="{FF2B5EF4-FFF2-40B4-BE49-F238E27FC236}">
                    <a16:creationId xmlns:a16="http://schemas.microsoft.com/office/drawing/2014/main" id="{B88CC5DF-FD08-4B8B-AA5D-E0F6ACD9B4AF}"/>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5" name="Rectangle 9">
                <a:extLst>
                  <a:ext uri="{FF2B5EF4-FFF2-40B4-BE49-F238E27FC236}">
                    <a16:creationId xmlns:a16="http://schemas.microsoft.com/office/drawing/2014/main" id="{0B31A69F-4D8E-468E-A096-ADB608946F05}"/>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 name="Rectangle 10">
                <a:extLst>
                  <a:ext uri="{FF2B5EF4-FFF2-40B4-BE49-F238E27FC236}">
                    <a16:creationId xmlns:a16="http://schemas.microsoft.com/office/drawing/2014/main" id="{29F04F42-DB23-4E50-871C-99FB9ABCA51C}"/>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 name="Rectangle 11">
                <a:extLst>
                  <a:ext uri="{FF2B5EF4-FFF2-40B4-BE49-F238E27FC236}">
                    <a16:creationId xmlns:a16="http://schemas.microsoft.com/office/drawing/2014/main" id="{F208A16A-693B-4B05-A402-F92C90C0A23E}"/>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 name="Rectangle 12">
                <a:extLst>
                  <a:ext uri="{FF2B5EF4-FFF2-40B4-BE49-F238E27FC236}">
                    <a16:creationId xmlns:a16="http://schemas.microsoft.com/office/drawing/2014/main" id="{62F85034-03E6-4A92-986F-D9D95F6D0E76}"/>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 name="Rectangle 13">
                <a:extLst>
                  <a:ext uri="{FF2B5EF4-FFF2-40B4-BE49-F238E27FC236}">
                    <a16:creationId xmlns:a16="http://schemas.microsoft.com/office/drawing/2014/main" id="{D5E9899C-9E55-41BD-84BE-DD95E73AC74B}"/>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 name="Rectangle 14">
                <a:extLst>
                  <a:ext uri="{FF2B5EF4-FFF2-40B4-BE49-F238E27FC236}">
                    <a16:creationId xmlns:a16="http://schemas.microsoft.com/office/drawing/2014/main" id="{74F2A8A4-674E-448B-84FE-8D1BC56A2802}"/>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1" name="Rectangle 15">
                <a:extLst>
                  <a:ext uri="{FF2B5EF4-FFF2-40B4-BE49-F238E27FC236}">
                    <a16:creationId xmlns:a16="http://schemas.microsoft.com/office/drawing/2014/main" id="{A64CFC95-641D-4AB1-AD7F-9431E2E3EFA0}"/>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2" name="Rectangle 16">
                <a:extLst>
                  <a:ext uri="{FF2B5EF4-FFF2-40B4-BE49-F238E27FC236}">
                    <a16:creationId xmlns:a16="http://schemas.microsoft.com/office/drawing/2014/main" id="{A5CF692B-D5FF-4F91-9418-B29687B40E39}"/>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3" name="Rectangle 17">
                <a:extLst>
                  <a:ext uri="{FF2B5EF4-FFF2-40B4-BE49-F238E27FC236}">
                    <a16:creationId xmlns:a16="http://schemas.microsoft.com/office/drawing/2014/main" id="{72DA0716-57F3-4CAF-B626-67583D3AAFA8}"/>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4" name="Rectangle 18">
                <a:extLst>
                  <a:ext uri="{FF2B5EF4-FFF2-40B4-BE49-F238E27FC236}">
                    <a16:creationId xmlns:a16="http://schemas.microsoft.com/office/drawing/2014/main" id="{DB6E2621-84ED-461A-AABC-1CFE12334F17}"/>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5" name="Rectangle 19">
                <a:extLst>
                  <a:ext uri="{FF2B5EF4-FFF2-40B4-BE49-F238E27FC236}">
                    <a16:creationId xmlns:a16="http://schemas.microsoft.com/office/drawing/2014/main" id="{C3487BAB-C57A-4C45-8CDD-149EDB3CE679}"/>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6" name="Rectangle 20">
                <a:extLst>
                  <a:ext uri="{FF2B5EF4-FFF2-40B4-BE49-F238E27FC236}">
                    <a16:creationId xmlns:a16="http://schemas.microsoft.com/office/drawing/2014/main" id="{FFCADD20-F37B-4E13-9ED2-8F2D40846618}"/>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7" name="Rectangle 21">
                <a:extLst>
                  <a:ext uri="{FF2B5EF4-FFF2-40B4-BE49-F238E27FC236}">
                    <a16:creationId xmlns:a16="http://schemas.microsoft.com/office/drawing/2014/main" id="{2CB6758F-A3D1-438C-AD6E-C8807322337B}"/>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8" name="Rectangle 22">
                <a:extLst>
                  <a:ext uri="{FF2B5EF4-FFF2-40B4-BE49-F238E27FC236}">
                    <a16:creationId xmlns:a16="http://schemas.microsoft.com/office/drawing/2014/main" id="{80579473-54D1-49AC-83BC-BE1451F84FF1}"/>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9" name="Rectangle 23">
                <a:extLst>
                  <a:ext uri="{FF2B5EF4-FFF2-40B4-BE49-F238E27FC236}">
                    <a16:creationId xmlns:a16="http://schemas.microsoft.com/office/drawing/2014/main" id="{66F02325-E119-46DA-9CCE-83307E73466C}"/>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0" name="Rectangle 24">
                <a:extLst>
                  <a:ext uri="{FF2B5EF4-FFF2-40B4-BE49-F238E27FC236}">
                    <a16:creationId xmlns:a16="http://schemas.microsoft.com/office/drawing/2014/main" id="{D0655850-A2D4-4516-A8DB-9F03385E4292}"/>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1" name="Rectangle 25">
                <a:extLst>
                  <a:ext uri="{FF2B5EF4-FFF2-40B4-BE49-F238E27FC236}">
                    <a16:creationId xmlns:a16="http://schemas.microsoft.com/office/drawing/2014/main" id="{773857EE-B074-4576-8017-32326E8AE98F}"/>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2" name="Rectangle 26">
                <a:extLst>
                  <a:ext uri="{FF2B5EF4-FFF2-40B4-BE49-F238E27FC236}">
                    <a16:creationId xmlns:a16="http://schemas.microsoft.com/office/drawing/2014/main" id="{F4697B36-8DFC-414E-82BD-E84696F3C95E}"/>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3" name="Rectangle 27">
                <a:extLst>
                  <a:ext uri="{FF2B5EF4-FFF2-40B4-BE49-F238E27FC236}">
                    <a16:creationId xmlns:a16="http://schemas.microsoft.com/office/drawing/2014/main" id="{95BA0DB8-4160-40C4-875D-FAEF7F91A8BF}"/>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4" name="Rectangle 28">
                <a:extLst>
                  <a:ext uri="{FF2B5EF4-FFF2-40B4-BE49-F238E27FC236}">
                    <a16:creationId xmlns:a16="http://schemas.microsoft.com/office/drawing/2014/main" id="{C9837939-6253-4D1A-A0BD-1F9C6437976A}"/>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5" name="Rectangle 29">
                <a:extLst>
                  <a:ext uri="{FF2B5EF4-FFF2-40B4-BE49-F238E27FC236}">
                    <a16:creationId xmlns:a16="http://schemas.microsoft.com/office/drawing/2014/main" id="{95A5EB58-CAFB-4996-A36B-EA1806AF9705}"/>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6" name="Rectangle 30">
                <a:extLst>
                  <a:ext uri="{FF2B5EF4-FFF2-40B4-BE49-F238E27FC236}">
                    <a16:creationId xmlns:a16="http://schemas.microsoft.com/office/drawing/2014/main" id="{DE08501C-3F6D-46F6-9E48-834F8DD7B430}"/>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7" name="Rectangle 31">
                <a:extLst>
                  <a:ext uri="{FF2B5EF4-FFF2-40B4-BE49-F238E27FC236}">
                    <a16:creationId xmlns:a16="http://schemas.microsoft.com/office/drawing/2014/main" id="{6302ACEB-9451-466D-BC68-6F3A473284DE}"/>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8" name="Rectangle 32">
                <a:extLst>
                  <a:ext uri="{FF2B5EF4-FFF2-40B4-BE49-F238E27FC236}">
                    <a16:creationId xmlns:a16="http://schemas.microsoft.com/office/drawing/2014/main" id="{46C11E73-D9F6-49BA-87FC-102BC29607A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39" name="Rectangle 33">
                <a:extLst>
                  <a:ext uri="{FF2B5EF4-FFF2-40B4-BE49-F238E27FC236}">
                    <a16:creationId xmlns:a16="http://schemas.microsoft.com/office/drawing/2014/main" id="{94FBF84C-4AA7-49F0-AE9F-43787B8AAE4E}"/>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40" name="Picture 35">
                <a:extLst>
                  <a:ext uri="{FF2B5EF4-FFF2-40B4-BE49-F238E27FC236}">
                    <a16:creationId xmlns:a16="http://schemas.microsoft.com/office/drawing/2014/main" id="{202505EE-C525-453A-9BF7-7E24DEA2E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6">
                <a:extLst>
                  <a:ext uri="{FF2B5EF4-FFF2-40B4-BE49-F238E27FC236}">
                    <a16:creationId xmlns:a16="http://schemas.microsoft.com/office/drawing/2014/main" id="{1FD8BB3E-92A7-4DA6-ABBA-13757CA8A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7">
                <a:extLst>
                  <a:ext uri="{FF2B5EF4-FFF2-40B4-BE49-F238E27FC236}">
                    <a16:creationId xmlns:a16="http://schemas.microsoft.com/office/drawing/2014/main" id="{B515EBDB-D594-4785-A8A1-15EBD51159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38">
                <a:extLst>
                  <a:ext uri="{FF2B5EF4-FFF2-40B4-BE49-F238E27FC236}">
                    <a16:creationId xmlns:a16="http://schemas.microsoft.com/office/drawing/2014/main" id="{4EAFFAD0-C8E7-4274-A91B-A09378F817C8}"/>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44" name="Rectangle 5">
                <a:extLst>
                  <a:ext uri="{FF2B5EF4-FFF2-40B4-BE49-F238E27FC236}">
                    <a16:creationId xmlns:a16="http://schemas.microsoft.com/office/drawing/2014/main" id="{A98267BC-DB88-4C4D-BACA-D6CAC78DC4BC}"/>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 name="图片 1" descr="图片包含 游戏机, 钟表, 标志, 站&#10;&#10;描述已自动生成">
            <a:extLst>
              <a:ext uri="{FF2B5EF4-FFF2-40B4-BE49-F238E27FC236}">
                <a16:creationId xmlns:a16="http://schemas.microsoft.com/office/drawing/2014/main" id="{95B29FDD-1221-AD6A-3A36-1173B26FD709}"/>
              </a:ext>
            </a:extLst>
          </p:cNvPr>
          <p:cNvPicPr>
            <a:picLocks/>
          </p:cNvPicPr>
          <p:nvPr userDrawn="1"/>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79837" y="427163"/>
            <a:ext cx="1537756" cy="448934"/>
          </a:xfrm>
          <a:prstGeom prst="rect">
            <a:avLst/>
          </a:prstGeom>
        </p:spPr>
      </p:pic>
    </p:spTree>
    <p:extLst>
      <p:ext uri="{BB962C8B-B14F-4D97-AF65-F5344CB8AC3E}">
        <p14:creationId xmlns:p14="http://schemas.microsoft.com/office/powerpoint/2010/main" val="5540321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12AF27F-D8A8-47B1-9F78-1FE987CF62E3}"/>
              </a:ext>
            </a:extLst>
          </p:cNvPr>
          <p:cNvGrpSpPr>
            <a:grpSpLocks/>
          </p:cNvGrpSpPr>
          <p:nvPr userDrawn="1"/>
        </p:nvGrpSpPr>
        <p:grpSpPr>
          <a:xfrm>
            <a:off x="0" y="0"/>
            <a:ext cx="12192000" cy="6858000"/>
            <a:chOff x="0" y="0"/>
            <a:chExt cx="12192000" cy="6858000"/>
          </a:xfrm>
        </p:grpSpPr>
        <p:pic>
          <p:nvPicPr>
            <p:cNvPr id="8" name="Picture 2">
              <a:extLst>
                <a:ext uri="{FF2B5EF4-FFF2-40B4-BE49-F238E27FC236}">
                  <a16:creationId xmlns:a16="http://schemas.microsoft.com/office/drawing/2014/main" id="{9020323D-9D7B-49CE-BF8C-E08FA1E8ACF0}"/>
                </a:ext>
              </a:extLst>
            </p:cNvPr>
            <p:cNvPicPr>
              <a:picLocks noChangeAspect="1" noChangeArrowheads="1"/>
            </p:cNvPicPr>
            <p:nvPr/>
          </p:nvPicPr>
          <p:blipFill rotWithShape="1">
            <a:blip r:embed="rId8">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4216" t="15053" r="3448" b="9298"/>
            <a:stretch/>
          </p:blipFill>
          <p:spPr bwMode="auto">
            <a:xfrm>
              <a:off x="1564" y="0"/>
              <a:ext cx="1219043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D31F032-D334-4DFE-A3D6-9F555ED4E0D0}"/>
                </a:ext>
              </a:extLst>
            </p:cNvPr>
            <p:cNvSpPr/>
            <p:nvPr/>
          </p:nvSpPr>
          <p:spPr>
            <a:xfrm>
              <a:off x="0" y="0"/>
              <a:ext cx="12192000" cy="6858000"/>
            </a:xfrm>
            <a:prstGeom prst="rect">
              <a:avLst/>
            </a:prstGeom>
            <a:solidFill>
              <a:srgbClr val="EEEEEE">
                <a:alpha val="7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D4A1A72C-BE24-4DF2-9689-CD3F172279E7}"/>
              </a:ext>
            </a:extLst>
          </p:cNvPr>
          <p:cNvGrpSpPr/>
          <p:nvPr userDrawn="1"/>
        </p:nvGrpSpPr>
        <p:grpSpPr>
          <a:xfrm>
            <a:off x="0" y="0"/>
            <a:ext cx="12192000" cy="3206187"/>
            <a:chOff x="0" y="0"/>
            <a:chExt cx="12192000" cy="3206187"/>
          </a:xfrm>
        </p:grpSpPr>
        <p:sp>
          <p:nvSpPr>
            <p:cNvPr id="7" name="矩形 6">
              <a:extLst>
                <a:ext uri="{FF2B5EF4-FFF2-40B4-BE49-F238E27FC236}">
                  <a16:creationId xmlns:a16="http://schemas.microsoft.com/office/drawing/2014/main" id="{E635BE43-8A7B-4150-AF0C-25C88DDBC60A}"/>
                </a:ext>
              </a:extLst>
            </p:cNvPr>
            <p:cNvSpPr/>
            <p:nvPr/>
          </p:nvSpPr>
          <p:spPr>
            <a:xfrm>
              <a:off x="0" y="0"/>
              <a:ext cx="12192000" cy="3206187"/>
            </a:xfrm>
            <a:prstGeom prst="rect">
              <a:avLst/>
            </a:prstGeom>
            <a:gradFill>
              <a:gsLst>
                <a:gs pos="0">
                  <a:schemeClr val="accent1">
                    <a:lumMod val="90000"/>
                    <a:lumOff val="10000"/>
                  </a:schemeClr>
                </a:gs>
                <a:gs pos="100000">
                  <a:schemeClr val="accent1"/>
                </a:gs>
              </a:gsLst>
              <a:lin ang="2700000" scaled="0"/>
            </a:gradFill>
            <a:ln w="12700" cap="flat" cmpd="sng" algn="ctr">
              <a:solidFill>
                <a:srgbClr val="1C217C"/>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9">
              <a:extLst>
                <a:ext uri="{FF2B5EF4-FFF2-40B4-BE49-F238E27FC236}">
                  <a16:creationId xmlns:a16="http://schemas.microsoft.com/office/drawing/2014/main" id="{FC7A3C45-3912-4E2C-9228-9C6209CC594C}"/>
                </a:ext>
              </a:extLst>
            </p:cNvPr>
            <p:cNvGrpSpPr/>
            <p:nvPr/>
          </p:nvGrpSpPr>
          <p:grpSpPr>
            <a:xfrm>
              <a:off x="5990395" y="674064"/>
              <a:ext cx="5416196" cy="909796"/>
              <a:chOff x="5990395" y="674064"/>
              <a:chExt cx="5416196" cy="909796"/>
            </a:xfrm>
          </p:grpSpPr>
          <p:sp>
            <p:nvSpPr>
              <p:cNvPr id="12" name="PA-文本框 105">
                <a:extLst>
                  <a:ext uri="{FF2B5EF4-FFF2-40B4-BE49-F238E27FC236}">
                    <a16:creationId xmlns:a16="http://schemas.microsoft.com/office/drawing/2014/main" id="{CA6A28FA-38F0-4C76-A392-21ECC341A236}"/>
                  </a:ext>
                </a:extLst>
              </p:cNvPr>
              <p:cNvSpPr txBox="1"/>
              <p:nvPr>
                <p:custDataLst>
                  <p:tags r:id="rId1"/>
                </p:custDataLst>
              </p:nvPr>
            </p:nvSpPr>
            <p:spPr>
              <a:xfrm>
                <a:off x="5990395" y="746613"/>
                <a:ext cx="849835" cy="837247"/>
              </a:xfrm>
              <a:custGeom>
                <a:avLst/>
                <a:gdLst/>
                <a:ahLst/>
                <a:cxnLst/>
                <a:rect l="l" t="t" r="r" b="b"/>
                <a:pathLst>
                  <a:path w="849835" h="837247">
                    <a:moveTo>
                      <a:pt x="400422" y="323254"/>
                    </a:moveTo>
                    <a:lnTo>
                      <a:pt x="400422" y="330998"/>
                    </a:lnTo>
                    <a:lnTo>
                      <a:pt x="648553" y="330998"/>
                    </a:lnTo>
                    <a:lnTo>
                      <a:pt x="648553" y="323254"/>
                    </a:lnTo>
                    <a:close/>
                    <a:moveTo>
                      <a:pt x="400422" y="229071"/>
                    </a:moveTo>
                    <a:lnTo>
                      <a:pt x="400422" y="236801"/>
                    </a:lnTo>
                    <a:lnTo>
                      <a:pt x="648553" y="236801"/>
                    </a:lnTo>
                    <a:lnTo>
                      <a:pt x="648553" y="229071"/>
                    </a:lnTo>
                    <a:close/>
                    <a:moveTo>
                      <a:pt x="250274" y="145318"/>
                    </a:moveTo>
                    <a:lnTo>
                      <a:pt x="801400" y="145318"/>
                    </a:lnTo>
                    <a:lnTo>
                      <a:pt x="801400" y="421024"/>
                    </a:lnTo>
                    <a:lnTo>
                      <a:pt x="250274" y="421024"/>
                    </a:lnTo>
                    <a:close/>
                    <a:moveTo>
                      <a:pt x="76253" y="0"/>
                    </a:moveTo>
                    <a:lnTo>
                      <a:pt x="834590" y="0"/>
                    </a:lnTo>
                    <a:lnTo>
                      <a:pt x="834590" y="137574"/>
                    </a:lnTo>
                    <a:lnTo>
                      <a:pt x="232686" y="137574"/>
                    </a:lnTo>
                    <a:lnTo>
                      <a:pt x="232686" y="323969"/>
                    </a:lnTo>
                    <a:cubicBezTo>
                      <a:pt x="232686" y="393387"/>
                      <a:pt x="231153" y="452801"/>
                      <a:pt x="228086" y="502212"/>
                    </a:cubicBezTo>
                    <a:cubicBezTo>
                      <a:pt x="227319" y="514565"/>
                      <a:pt x="226453" y="526499"/>
                      <a:pt x="225487" y="538014"/>
                    </a:cubicBezTo>
                    <a:lnTo>
                      <a:pt x="223315" y="560641"/>
                    </a:lnTo>
                    <a:lnTo>
                      <a:pt x="451214" y="560641"/>
                    </a:lnTo>
                    <a:lnTo>
                      <a:pt x="451214" y="542682"/>
                    </a:lnTo>
                    <a:lnTo>
                      <a:pt x="516693" y="533152"/>
                    </a:lnTo>
                    <a:lnTo>
                      <a:pt x="256561" y="533152"/>
                    </a:lnTo>
                    <a:lnTo>
                      <a:pt x="256561" y="431468"/>
                    </a:lnTo>
                    <a:lnTo>
                      <a:pt x="795114" y="431468"/>
                    </a:lnTo>
                    <a:lnTo>
                      <a:pt x="795114" y="526451"/>
                    </a:lnTo>
                    <a:lnTo>
                      <a:pt x="627379" y="560641"/>
                    </a:lnTo>
                    <a:lnTo>
                      <a:pt x="849835" y="560641"/>
                    </a:lnTo>
                    <a:lnTo>
                      <a:pt x="849835" y="695515"/>
                    </a:lnTo>
                    <a:lnTo>
                      <a:pt x="621092" y="695515"/>
                    </a:lnTo>
                    <a:lnTo>
                      <a:pt x="621092" y="709703"/>
                    </a:lnTo>
                    <a:cubicBezTo>
                      <a:pt x="621092" y="730572"/>
                      <a:pt x="619101" y="748481"/>
                      <a:pt x="615120" y="763431"/>
                    </a:cubicBezTo>
                    <a:cubicBezTo>
                      <a:pt x="611138" y="778380"/>
                      <a:pt x="603799" y="790532"/>
                      <a:pt x="593103" y="799885"/>
                    </a:cubicBezTo>
                    <a:cubicBezTo>
                      <a:pt x="582406" y="809239"/>
                      <a:pt x="568164" y="816299"/>
                      <a:pt x="550376" y="821067"/>
                    </a:cubicBezTo>
                    <a:cubicBezTo>
                      <a:pt x="532588" y="825834"/>
                      <a:pt x="510545" y="829137"/>
                      <a:pt x="484246" y="830975"/>
                    </a:cubicBezTo>
                    <a:lnTo>
                      <a:pt x="393721" y="837247"/>
                    </a:lnTo>
                    <a:lnTo>
                      <a:pt x="355230" y="708617"/>
                    </a:lnTo>
                    <a:lnTo>
                      <a:pt x="418381" y="704288"/>
                    </a:lnTo>
                    <a:cubicBezTo>
                      <a:pt x="432554" y="703230"/>
                      <a:pt x="441339" y="701404"/>
                      <a:pt x="444734" y="698808"/>
                    </a:cubicBezTo>
                    <a:cubicBezTo>
                      <a:pt x="448130" y="696213"/>
                      <a:pt x="450290" y="695115"/>
                      <a:pt x="451214" y="695515"/>
                    </a:cubicBezTo>
                    <a:lnTo>
                      <a:pt x="221571" y="695515"/>
                    </a:lnTo>
                    <a:lnTo>
                      <a:pt x="221571" y="577158"/>
                    </a:lnTo>
                    <a:lnTo>
                      <a:pt x="218501" y="602075"/>
                    </a:lnTo>
                    <a:cubicBezTo>
                      <a:pt x="217137" y="611914"/>
                      <a:pt x="215675" y="621334"/>
                      <a:pt x="214113" y="630336"/>
                    </a:cubicBezTo>
                    <a:cubicBezTo>
                      <a:pt x="207864" y="666340"/>
                      <a:pt x="199666" y="699868"/>
                      <a:pt x="189517" y="730920"/>
                    </a:cubicBezTo>
                    <a:cubicBezTo>
                      <a:pt x="179368" y="761971"/>
                      <a:pt x="166250" y="796818"/>
                      <a:pt x="150162" y="835461"/>
                    </a:cubicBezTo>
                    <a:lnTo>
                      <a:pt x="0" y="756108"/>
                    </a:lnTo>
                    <a:cubicBezTo>
                      <a:pt x="13288" y="719561"/>
                      <a:pt x="24746" y="686088"/>
                      <a:pt x="34376" y="655689"/>
                    </a:cubicBezTo>
                    <a:cubicBezTo>
                      <a:pt x="44006" y="625290"/>
                      <a:pt x="51900" y="594398"/>
                      <a:pt x="58057" y="563013"/>
                    </a:cubicBezTo>
                    <a:cubicBezTo>
                      <a:pt x="64215" y="531628"/>
                      <a:pt x="68787" y="498031"/>
                      <a:pt x="71773" y="462222"/>
                    </a:cubicBezTo>
                    <a:cubicBezTo>
                      <a:pt x="74760" y="426412"/>
                      <a:pt x="76253" y="387210"/>
                      <a:pt x="76253" y="344614"/>
                    </a:cubicBez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sp>
            <p:nvSpPr>
              <p:cNvPr id="13" name="PA-文本框 106">
                <a:extLst>
                  <a:ext uri="{FF2B5EF4-FFF2-40B4-BE49-F238E27FC236}">
                    <a16:creationId xmlns:a16="http://schemas.microsoft.com/office/drawing/2014/main" id="{02DC6B78-9F7F-4FDB-B87C-16181801FA21}"/>
                  </a:ext>
                </a:extLst>
              </p:cNvPr>
              <p:cNvSpPr txBox="1"/>
              <p:nvPr>
                <p:custDataLst>
                  <p:tags r:id="rId2"/>
                </p:custDataLst>
              </p:nvPr>
            </p:nvSpPr>
            <p:spPr>
              <a:xfrm>
                <a:off x="6760834" y="716094"/>
                <a:ext cx="862379" cy="863280"/>
              </a:xfrm>
              <a:custGeom>
                <a:avLst/>
                <a:gdLst/>
                <a:ahLst/>
                <a:cxnLst/>
                <a:rect l="l" t="t" r="r" b="b"/>
                <a:pathLst>
                  <a:path w="862379" h="863280">
                    <a:moveTo>
                      <a:pt x="508063" y="652573"/>
                    </a:moveTo>
                    <a:lnTo>
                      <a:pt x="508063" y="708818"/>
                    </a:lnTo>
                    <a:cubicBezTo>
                      <a:pt x="508063" y="718009"/>
                      <a:pt x="508930" y="723817"/>
                      <a:pt x="510663" y="726241"/>
                    </a:cubicBezTo>
                    <a:cubicBezTo>
                      <a:pt x="512397" y="728665"/>
                      <a:pt x="515216" y="730073"/>
                      <a:pt x="519122" y="730463"/>
                    </a:cubicBezTo>
                    <a:cubicBezTo>
                      <a:pt x="522065" y="730882"/>
                      <a:pt x="527337" y="731092"/>
                      <a:pt x="534938" y="731092"/>
                    </a:cubicBezTo>
                    <a:cubicBezTo>
                      <a:pt x="542539" y="731092"/>
                      <a:pt x="548411" y="730835"/>
                      <a:pt x="552554" y="730320"/>
                    </a:cubicBezTo>
                    <a:cubicBezTo>
                      <a:pt x="556460" y="729930"/>
                      <a:pt x="559074" y="729149"/>
                      <a:pt x="560398" y="727977"/>
                    </a:cubicBezTo>
                    <a:cubicBezTo>
                      <a:pt x="561722" y="726806"/>
                      <a:pt x="563094" y="723620"/>
                      <a:pt x="564513" y="718419"/>
                    </a:cubicBezTo>
                    <a:lnTo>
                      <a:pt x="568388" y="700068"/>
                    </a:lnTo>
                    <a:lnTo>
                      <a:pt x="555540" y="712575"/>
                    </a:lnTo>
                    <a:cubicBezTo>
                      <a:pt x="540739" y="697345"/>
                      <a:pt x="528592" y="684096"/>
                      <a:pt x="519100" y="672827"/>
                    </a:cubicBezTo>
                    <a:cubicBezTo>
                      <a:pt x="514354" y="667193"/>
                      <a:pt x="511062" y="662008"/>
                      <a:pt x="509222" y="657272"/>
                    </a:cubicBezTo>
                    <a:close/>
                    <a:moveTo>
                      <a:pt x="608556" y="583416"/>
                    </a:moveTo>
                    <a:lnTo>
                      <a:pt x="613662" y="586604"/>
                    </a:lnTo>
                    <a:cubicBezTo>
                      <a:pt x="615529" y="588082"/>
                      <a:pt x="617496" y="589934"/>
                      <a:pt x="619563" y="592160"/>
                    </a:cubicBezTo>
                    <a:cubicBezTo>
                      <a:pt x="627830" y="601066"/>
                      <a:pt x="636708" y="611787"/>
                      <a:pt x="646195" y="624321"/>
                    </a:cubicBezTo>
                    <a:lnTo>
                      <a:pt x="588332" y="680652"/>
                    </a:lnTo>
                    <a:lnTo>
                      <a:pt x="682628" y="704160"/>
                    </a:lnTo>
                    <a:cubicBezTo>
                      <a:pt x="674855" y="695445"/>
                      <a:pt x="667721" y="685086"/>
                      <a:pt x="661225" y="673085"/>
                    </a:cubicBezTo>
                    <a:cubicBezTo>
                      <a:pt x="654729" y="661083"/>
                      <a:pt x="648709" y="648215"/>
                      <a:pt x="643166" y="634480"/>
                    </a:cubicBezTo>
                    <a:lnTo>
                      <a:pt x="755235" y="583416"/>
                    </a:lnTo>
                    <a:close/>
                    <a:moveTo>
                      <a:pt x="648895" y="301738"/>
                    </a:moveTo>
                    <a:lnTo>
                      <a:pt x="648895" y="339086"/>
                    </a:lnTo>
                    <a:lnTo>
                      <a:pt x="684428" y="339086"/>
                    </a:lnTo>
                    <a:lnTo>
                      <a:pt x="684428" y="301738"/>
                    </a:lnTo>
                    <a:close/>
                    <a:moveTo>
                      <a:pt x="520622" y="301738"/>
                    </a:moveTo>
                    <a:lnTo>
                      <a:pt x="520622" y="339086"/>
                    </a:lnTo>
                    <a:lnTo>
                      <a:pt x="557041" y="339086"/>
                    </a:lnTo>
                    <a:lnTo>
                      <a:pt x="557041" y="301738"/>
                    </a:lnTo>
                    <a:close/>
                    <a:moveTo>
                      <a:pt x="390548" y="301738"/>
                    </a:moveTo>
                    <a:lnTo>
                      <a:pt x="390548" y="339086"/>
                    </a:lnTo>
                    <a:lnTo>
                      <a:pt x="428767" y="339086"/>
                    </a:lnTo>
                    <a:lnTo>
                      <a:pt x="428767" y="301738"/>
                    </a:lnTo>
                    <a:close/>
                    <a:moveTo>
                      <a:pt x="184223" y="0"/>
                    </a:moveTo>
                    <a:lnTo>
                      <a:pt x="253846" y="66380"/>
                    </a:lnTo>
                    <a:lnTo>
                      <a:pt x="253846" y="58322"/>
                    </a:lnTo>
                    <a:lnTo>
                      <a:pt x="460171" y="58322"/>
                    </a:lnTo>
                    <a:lnTo>
                      <a:pt x="460171" y="9859"/>
                    </a:lnTo>
                    <a:lnTo>
                      <a:pt x="621077" y="14717"/>
                    </a:lnTo>
                    <a:lnTo>
                      <a:pt x="621077" y="58322"/>
                    </a:lnTo>
                    <a:lnTo>
                      <a:pt x="830989" y="58322"/>
                    </a:lnTo>
                    <a:lnTo>
                      <a:pt x="830989" y="187824"/>
                    </a:lnTo>
                    <a:lnTo>
                      <a:pt x="621077" y="187824"/>
                    </a:lnTo>
                    <a:lnTo>
                      <a:pt x="621077" y="209912"/>
                    </a:lnTo>
                    <a:lnTo>
                      <a:pt x="807672" y="209912"/>
                    </a:lnTo>
                    <a:lnTo>
                      <a:pt x="807672" y="432712"/>
                    </a:lnTo>
                    <a:lnTo>
                      <a:pt x="270891" y="432712"/>
                    </a:lnTo>
                    <a:lnTo>
                      <a:pt x="270891" y="362927"/>
                    </a:lnTo>
                    <a:lnTo>
                      <a:pt x="256082" y="385284"/>
                    </a:lnTo>
                    <a:cubicBezTo>
                      <a:pt x="244818" y="400615"/>
                      <a:pt x="233724" y="415038"/>
                      <a:pt x="222799" y="428554"/>
                    </a:cubicBezTo>
                    <a:lnTo>
                      <a:pt x="222799" y="729859"/>
                    </a:lnTo>
                    <a:lnTo>
                      <a:pt x="226514" y="720641"/>
                    </a:lnTo>
                    <a:cubicBezTo>
                      <a:pt x="233381" y="706424"/>
                      <a:pt x="240246" y="691092"/>
                      <a:pt x="247109" y="674642"/>
                    </a:cubicBezTo>
                    <a:cubicBezTo>
                      <a:pt x="253972" y="658192"/>
                      <a:pt x="259801" y="644033"/>
                      <a:pt x="264597" y="632165"/>
                    </a:cubicBezTo>
                    <a:cubicBezTo>
                      <a:pt x="269393" y="620297"/>
                      <a:pt x="274710" y="606024"/>
                      <a:pt x="280549" y="589346"/>
                    </a:cubicBezTo>
                    <a:lnTo>
                      <a:pt x="361502" y="621635"/>
                    </a:lnTo>
                    <a:lnTo>
                      <a:pt x="361502" y="601019"/>
                    </a:lnTo>
                    <a:lnTo>
                      <a:pt x="465543" y="601019"/>
                    </a:lnTo>
                    <a:lnTo>
                      <a:pt x="452099" y="595875"/>
                    </a:lnTo>
                    <a:lnTo>
                      <a:pt x="476316" y="583416"/>
                    </a:lnTo>
                    <a:lnTo>
                      <a:pt x="243987" y="583416"/>
                    </a:lnTo>
                    <a:lnTo>
                      <a:pt x="243987" y="452114"/>
                    </a:lnTo>
                    <a:lnTo>
                      <a:pt x="838161" y="452114"/>
                    </a:lnTo>
                    <a:lnTo>
                      <a:pt x="838161" y="583416"/>
                    </a:lnTo>
                    <a:lnTo>
                      <a:pt x="758837" y="583416"/>
                    </a:lnTo>
                    <a:lnTo>
                      <a:pt x="772346" y="603581"/>
                    </a:lnTo>
                    <a:cubicBezTo>
                      <a:pt x="776794" y="610500"/>
                      <a:pt x="780907" y="617197"/>
                      <a:pt x="784683" y="623671"/>
                    </a:cubicBezTo>
                    <a:cubicBezTo>
                      <a:pt x="792237" y="636621"/>
                      <a:pt x="800754" y="651634"/>
                      <a:pt x="810237" y="668713"/>
                    </a:cubicBezTo>
                    <a:cubicBezTo>
                      <a:pt x="819719" y="685791"/>
                      <a:pt x="828987" y="703388"/>
                      <a:pt x="838040" y="721505"/>
                    </a:cubicBezTo>
                    <a:cubicBezTo>
                      <a:pt x="847094" y="739622"/>
                      <a:pt x="855206" y="757071"/>
                      <a:pt x="862379" y="773854"/>
                    </a:cubicBezTo>
                    <a:lnTo>
                      <a:pt x="741149" y="836376"/>
                    </a:lnTo>
                    <a:cubicBezTo>
                      <a:pt x="732720" y="819622"/>
                      <a:pt x="723811" y="801082"/>
                      <a:pt x="714425" y="780755"/>
                    </a:cubicBezTo>
                    <a:cubicBezTo>
                      <a:pt x="705038" y="760429"/>
                      <a:pt x="700335" y="742489"/>
                      <a:pt x="700316" y="726934"/>
                    </a:cubicBezTo>
                    <a:cubicBezTo>
                      <a:pt x="701135" y="734316"/>
                      <a:pt x="700828" y="742743"/>
                      <a:pt x="699394" y="752216"/>
                    </a:cubicBezTo>
                    <a:cubicBezTo>
                      <a:pt x="697961" y="761689"/>
                      <a:pt x="696125" y="771654"/>
                      <a:pt x="693886" y="782113"/>
                    </a:cubicBezTo>
                    <a:cubicBezTo>
                      <a:pt x="691105" y="794324"/>
                      <a:pt x="687366" y="805458"/>
                      <a:pt x="682671" y="815517"/>
                    </a:cubicBezTo>
                    <a:cubicBezTo>
                      <a:pt x="677975" y="825575"/>
                      <a:pt x="671303" y="833717"/>
                      <a:pt x="662654" y="839941"/>
                    </a:cubicBezTo>
                    <a:cubicBezTo>
                      <a:pt x="654005" y="846166"/>
                      <a:pt x="643059" y="850857"/>
                      <a:pt x="629814" y="854014"/>
                    </a:cubicBezTo>
                    <a:cubicBezTo>
                      <a:pt x="616569" y="857172"/>
                      <a:pt x="600241" y="859065"/>
                      <a:pt x="580829" y="859694"/>
                    </a:cubicBezTo>
                    <a:cubicBezTo>
                      <a:pt x="541691" y="861484"/>
                      <a:pt x="502881" y="861484"/>
                      <a:pt x="464400" y="859694"/>
                    </a:cubicBezTo>
                    <a:cubicBezTo>
                      <a:pt x="430015" y="858417"/>
                      <a:pt x="404269" y="850738"/>
                      <a:pt x="387162" y="836655"/>
                    </a:cubicBezTo>
                    <a:cubicBezTo>
                      <a:pt x="370055" y="822572"/>
                      <a:pt x="361502" y="797600"/>
                      <a:pt x="361502" y="761739"/>
                    </a:cubicBezTo>
                    <a:lnTo>
                      <a:pt x="361502" y="688358"/>
                    </a:lnTo>
                    <a:cubicBezTo>
                      <a:pt x="362188" y="713628"/>
                      <a:pt x="357035" y="739198"/>
                      <a:pt x="346043" y="765068"/>
                    </a:cubicBezTo>
                    <a:cubicBezTo>
                      <a:pt x="335051" y="790938"/>
                      <a:pt x="323826" y="816498"/>
                      <a:pt x="312367" y="841749"/>
                    </a:cubicBezTo>
                    <a:lnTo>
                      <a:pt x="222799" y="796900"/>
                    </a:lnTo>
                    <a:lnTo>
                      <a:pt x="222799" y="863280"/>
                    </a:lnTo>
                    <a:lnTo>
                      <a:pt x="73552" y="863280"/>
                    </a:lnTo>
                    <a:lnTo>
                      <a:pt x="73552" y="591223"/>
                    </a:lnTo>
                    <a:lnTo>
                      <a:pt x="72076" y="594128"/>
                    </a:lnTo>
                    <a:cubicBezTo>
                      <a:pt x="70971" y="595718"/>
                      <a:pt x="69554" y="597341"/>
                      <a:pt x="67822" y="598997"/>
                    </a:cubicBezTo>
                    <a:cubicBezTo>
                      <a:pt x="60898" y="605621"/>
                      <a:pt x="50168" y="612687"/>
                      <a:pt x="35633" y="620192"/>
                    </a:cubicBezTo>
                    <a:lnTo>
                      <a:pt x="0" y="447814"/>
                    </a:lnTo>
                    <a:cubicBezTo>
                      <a:pt x="13020" y="435641"/>
                      <a:pt x="27982" y="420639"/>
                      <a:pt x="44884" y="402808"/>
                    </a:cubicBezTo>
                    <a:cubicBezTo>
                      <a:pt x="61786" y="384977"/>
                      <a:pt x="78202" y="366796"/>
                      <a:pt x="94133" y="348265"/>
                    </a:cubicBezTo>
                    <a:cubicBezTo>
                      <a:pt x="110063" y="329735"/>
                      <a:pt x="125530" y="311316"/>
                      <a:pt x="140531" y="293009"/>
                    </a:cubicBezTo>
                    <a:cubicBezTo>
                      <a:pt x="155533" y="274701"/>
                      <a:pt x="169206" y="258061"/>
                      <a:pt x="181551" y="243088"/>
                    </a:cubicBezTo>
                    <a:lnTo>
                      <a:pt x="270891" y="325057"/>
                    </a:lnTo>
                    <a:lnTo>
                      <a:pt x="270891" y="209912"/>
                    </a:lnTo>
                    <a:lnTo>
                      <a:pt x="460171" y="209912"/>
                    </a:lnTo>
                    <a:lnTo>
                      <a:pt x="460171" y="187824"/>
                    </a:lnTo>
                    <a:lnTo>
                      <a:pt x="253846" y="187824"/>
                    </a:lnTo>
                    <a:lnTo>
                      <a:pt x="253846" y="139375"/>
                    </a:lnTo>
                    <a:cubicBezTo>
                      <a:pt x="251541" y="152119"/>
                      <a:pt x="243099" y="165688"/>
                      <a:pt x="228521" y="180080"/>
                    </a:cubicBezTo>
                    <a:cubicBezTo>
                      <a:pt x="213943" y="194472"/>
                      <a:pt x="198324" y="211422"/>
                      <a:pt x="181665" y="230929"/>
                    </a:cubicBezTo>
                    <a:cubicBezTo>
                      <a:pt x="165006" y="250437"/>
                      <a:pt x="148454" y="268567"/>
                      <a:pt x="132009" y="285322"/>
                    </a:cubicBezTo>
                    <a:cubicBezTo>
                      <a:pt x="115564" y="302076"/>
                      <a:pt x="98602" y="316821"/>
                      <a:pt x="81124" y="329556"/>
                    </a:cubicBezTo>
                    <a:lnTo>
                      <a:pt x="7172" y="190624"/>
                    </a:lnTo>
                    <a:cubicBezTo>
                      <a:pt x="20850" y="177089"/>
                      <a:pt x="35542" y="162318"/>
                      <a:pt x="51249" y="146312"/>
                    </a:cubicBezTo>
                    <a:cubicBezTo>
                      <a:pt x="66956" y="130305"/>
                      <a:pt x="82522" y="114096"/>
                      <a:pt x="97948" y="97684"/>
                    </a:cubicBezTo>
                    <a:cubicBezTo>
                      <a:pt x="113373" y="81273"/>
                      <a:pt x="128666" y="64304"/>
                      <a:pt x="143825" y="46778"/>
                    </a:cubicBezTo>
                    <a:cubicBezTo>
                      <a:pt x="158984" y="29252"/>
                      <a:pt x="172450" y="13659"/>
                      <a:pt x="184223" y="0"/>
                    </a:cubicBez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sp>
            <p:nvSpPr>
              <p:cNvPr id="14" name="PA-文本框 107">
                <a:extLst>
                  <a:ext uri="{FF2B5EF4-FFF2-40B4-BE49-F238E27FC236}">
                    <a16:creationId xmlns:a16="http://schemas.microsoft.com/office/drawing/2014/main" id="{DFA78C4E-67FC-4A87-AF09-B67BDCDA8702}"/>
                  </a:ext>
                </a:extLst>
              </p:cNvPr>
              <p:cNvSpPr txBox="1"/>
              <p:nvPr>
                <p:custDataLst>
                  <p:tags r:id="rId3"/>
                </p:custDataLst>
              </p:nvPr>
            </p:nvSpPr>
            <p:spPr>
              <a:xfrm>
                <a:off x="7934897" y="700008"/>
                <a:ext cx="842648" cy="858807"/>
              </a:xfrm>
              <a:custGeom>
                <a:avLst/>
                <a:gdLst/>
                <a:ahLst/>
                <a:cxnLst/>
                <a:rect l="l" t="t" r="r" b="b"/>
                <a:pathLst>
                  <a:path w="842648" h="858807">
                    <a:moveTo>
                      <a:pt x="441684" y="679399"/>
                    </a:moveTo>
                    <a:cubicBezTo>
                      <a:pt x="452257" y="679018"/>
                      <a:pt x="463441" y="683819"/>
                      <a:pt x="475238" y="693801"/>
                    </a:cubicBezTo>
                    <a:cubicBezTo>
                      <a:pt x="487035" y="703783"/>
                      <a:pt x="496781" y="713132"/>
                      <a:pt x="504477" y="721847"/>
                    </a:cubicBezTo>
                    <a:lnTo>
                      <a:pt x="501152" y="725752"/>
                    </a:lnTo>
                    <a:lnTo>
                      <a:pt x="550912" y="720461"/>
                    </a:lnTo>
                    <a:cubicBezTo>
                      <a:pt x="568276" y="718842"/>
                      <a:pt x="579320" y="716420"/>
                      <a:pt x="584044" y="713196"/>
                    </a:cubicBezTo>
                    <a:cubicBezTo>
                      <a:pt x="588769" y="709972"/>
                      <a:pt x="591131" y="701640"/>
                      <a:pt x="591131" y="688200"/>
                    </a:cubicBezTo>
                    <a:lnTo>
                      <a:pt x="591131" y="679399"/>
                    </a:lnTo>
                    <a:close/>
                    <a:moveTo>
                      <a:pt x="605833" y="506277"/>
                    </a:moveTo>
                    <a:lnTo>
                      <a:pt x="605833" y="529266"/>
                    </a:lnTo>
                    <a:lnTo>
                      <a:pt x="650338" y="529266"/>
                    </a:lnTo>
                    <a:lnTo>
                      <a:pt x="650338" y="506277"/>
                    </a:lnTo>
                    <a:close/>
                    <a:moveTo>
                      <a:pt x="605833" y="398635"/>
                    </a:moveTo>
                    <a:lnTo>
                      <a:pt x="605833" y="410866"/>
                    </a:lnTo>
                    <a:lnTo>
                      <a:pt x="650338" y="410866"/>
                    </a:lnTo>
                    <a:lnTo>
                      <a:pt x="650338" y="398635"/>
                    </a:lnTo>
                    <a:close/>
                    <a:moveTo>
                      <a:pt x="404008" y="398635"/>
                    </a:moveTo>
                    <a:lnTo>
                      <a:pt x="404008" y="410866"/>
                    </a:lnTo>
                    <a:lnTo>
                      <a:pt x="453885" y="410866"/>
                    </a:lnTo>
                    <a:lnTo>
                      <a:pt x="453885" y="398635"/>
                    </a:lnTo>
                    <a:close/>
                    <a:moveTo>
                      <a:pt x="605833" y="292779"/>
                    </a:moveTo>
                    <a:lnTo>
                      <a:pt x="605833" y="304109"/>
                    </a:lnTo>
                    <a:lnTo>
                      <a:pt x="650338" y="304109"/>
                    </a:lnTo>
                    <a:lnTo>
                      <a:pt x="650338" y="292779"/>
                    </a:lnTo>
                    <a:close/>
                    <a:moveTo>
                      <a:pt x="404008" y="292779"/>
                    </a:moveTo>
                    <a:lnTo>
                      <a:pt x="404008" y="304109"/>
                    </a:lnTo>
                    <a:lnTo>
                      <a:pt x="453885" y="304109"/>
                    </a:lnTo>
                    <a:lnTo>
                      <a:pt x="453885" y="292779"/>
                    </a:lnTo>
                    <a:close/>
                    <a:moveTo>
                      <a:pt x="59208" y="1800"/>
                    </a:moveTo>
                    <a:lnTo>
                      <a:pt x="212941" y="6672"/>
                    </a:lnTo>
                    <a:lnTo>
                      <a:pt x="212941" y="183909"/>
                    </a:lnTo>
                    <a:lnTo>
                      <a:pt x="244331" y="183909"/>
                    </a:lnTo>
                    <a:lnTo>
                      <a:pt x="244331" y="344814"/>
                    </a:lnTo>
                    <a:lnTo>
                      <a:pt x="212941" y="344814"/>
                    </a:lnTo>
                    <a:lnTo>
                      <a:pt x="212941" y="849835"/>
                    </a:lnTo>
                    <a:lnTo>
                      <a:pt x="59208" y="849835"/>
                    </a:lnTo>
                    <a:lnTo>
                      <a:pt x="59208" y="344814"/>
                    </a:lnTo>
                    <a:lnTo>
                      <a:pt x="0" y="344814"/>
                    </a:lnTo>
                    <a:lnTo>
                      <a:pt x="0" y="183909"/>
                    </a:lnTo>
                    <a:lnTo>
                      <a:pt x="59208" y="183909"/>
                    </a:lnTo>
                    <a:close/>
                    <a:moveTo>
                      <a:pt x="453885" y="0"/>
                    </a:moveTo>
                    <a:lnTo>
                      <a:pt x="605833" y="4872"/>
                    </a:lnTo>
                    <a:lnTo>
                      <a:pt x="605833" y="63708"/>
                    </a:lnTo>
                    <a:lnTo>
                      <a:pt x="651239" y="63708"/>
                    </a:lnTo>
                    <a:cubicBezTo>
                      <a:pt x="648791" y="62993"/>
                      <a:pt x="645583" y="57731"/>
                      <a:pt x="641616" y="47920"/>
                    </a:cubicBezTo>
                    <a:cubicBezTo>
                      <a:pt x="637649" y="38109"/>
                      <a:pt x="634579" y="27384"/>
                      <a:pt x="632408" y="15745"/>
                    </a:cubicBezTo>
                    <a:lnTo>
                      <a:pt x="761081" y="900"/>
                    </a:lnTo>
                    <a:cubicBezTo>
                      <a:pt x="767396" y="14521"/>
                      <a:pt x="773151" y="27558"/>
                      <a:pt x="778347" y="40012"/>
                    </a:cubicBezTo>
                    <a:cubicBezTo>
                      <a:pt x="783543" y="52466"/>
                      <a:pt x="786789" y="60365"/>
                      <a:pt x="788084" y="63708"/>
                    </a:cubicBezTo>
                    <a:lnTo>
                      <a:pt x="824717" y="63708"/>
                    </a:lnTo>
                    <a:lnTo>
                      <a:pt x="824717" y="187823"/>
                    </a:lnTo>
                    <a:lnTo>
                      <a:pt x="605833" y="187823"/>
                    </a:lnTo>
                    <a:lnTo>
                      <a:pt x="605833" y="195567"/>
                    </a:lnTo>
                    <a:lnTo>
                      <a:pt x="795114" y="195567"/>
                    </a:lnTo>
                    <a:lnTo>
                      <a:pt x="795114" y="537667"/>
                    </a:lnTo>
                    <a:lnTo>
                      <a:pt x="743979" y="537667"/>
                    </a:lnTo>
                    <a:lnTo>
                      <a:pt x="743979" y="550797"/>
                    </a:lnTo>
                    <a:lnTo>
                      <a:pt x="842648" y="550797"/>
                    </a:lnTo>
                    <a:lnTo>
                      <a:pt x="842648" y="679399"/>
                    </a:lnTo>
                    <a:lnTo>
                      <a:pt x="743979" y="679399"/>
                    </a:lnTo>
                    <a:lnTo>
                      <a:pt x="743979" y="740221"/>
                    </a:lnTo>
                    <a:cubicBezTo>
                      <a:pt x="743979" y="761938"/>
                      <a:pt x="742171" y="779862"/>
                      <a:pt x="738557" y="793992"/>
                    </a:cubicBezTo>
                    <a:cubicBezTo>
                      <a:pt x="734942" y="808122"/>
                      <a:pt x="728115" y="819517"/>
                      <a:pt x="718075" y="828175"/>
                    </a:cubicBezTo>
                    <a:cubicBezTo>
                      <a:pt x="708036" y="836833"/>
                      <a:pt x="694761" y="842750"/>
                      <a:pt x="678249" y="845927"/>
                    </a:cubicBezTo>
                    <a:cubicBezTo>
                      <a:pt x="661737" y="849104"/>
                      <a:pt x="641023" y="851602"/>
                      <a:pt x="616106" y="853421"/>
                    </a:cubicBezTo>
                    <a:lnTo>
                      <a:pt x="530081" y="858807"/>
                    </a:lnTo>
                    <a:lnTo>
                      <a:pt x="492509" y="735904"/>
                    </a:lnTo>
                    <a:lnTo>
                      <a:pt x="406965" y="836376"/>
                    </a:lnTo>
                    <a:cubicBezTo>
                      <a:pt x="395754" y="828127"/>
                      <a:pt x="385263" y="819676"/>
                      <a:pt x="375490" y="811023"/>
                    </a:cubicBezTo>
                    <a:cubicBezTo>
                      <a:pt x="365717" y="802369"/>
                      <a:pt x="355276" y="793240"/>
                      <a:pt x="344165" y="783634"/>
                    </a:cubicBezTo>
                    <a:cubicBezTo>
                      <a:pt x="333054" y="774028"/>
                      <a:pt x="321652" y="764272"/>
                      <a:pt x="309960" y="754366"/>
                    </a:cubicBezTo>
                    <a:cubicBezTo>
                      <a:pt x="298268" y="744460"/>
                      <a:pt x="289436" y="736373"/>
                      <a:pt x="283464" y="730105"/>
                    </a:cubicBezTo>
                    <a:lnTo>
                      <a:pt x="331899" y="679399"/>
                    </a:lnTo>
                    <a:lnTo>
                      <a:pt x="233229" y="679399"/>
                    </a:lnTo>
                    <a:lnTo>
                      <a:pt x="233229" y="550797"/>
                    </a:lnTo>
                    <a:lnTo>
                      <a:pt x="591131" y="550797"/>
                    </a:lnTo>
                    <a:lnTo>
                      <a:pt x="591131" y="531395"/>
                    </a:lnTo>
                    <a:lnTo>
                      <a:pt x="453885" y="531395"/>
                    </a:lnTo>
                    <a:lnTo>
                      <a:pt x="453885" y="506277"/>
                    </a:lnTo>
                    <a:lnTo>
                      <a:pt x="404008" y="506277"/>
                    </a:lnTo>
                    <a:lnTo>
                      <a:pt x="404008" y="547540"/>
                    </a:lnTo>
                    <a:lnTo>
                      <a:pt x="261933" y="547540"/>
                    </a:lnTo>
                    <a:lnTo>
                      <a:pt x="261933" y="195567"/>
                    </a:lnTo>
                    <a:lnTo>
                      <a:pt x="453885" y="195567"/>
                    </a:lnTo>
                    <a:lnTo>
                      <a:pt x="453885" y="187823"/>
                    </a:lnTo>
                    <a:lnTo>
                      <a:pt x="247574" y="187823"/>
                    </a:lnTo>
                    <a:lnTo>
                      <a:pt x="247574" y="63708"/>
                    </a:lnTo>
                    <a:lnTo>
                      <a:pt x="453885" y="63708"/>
                    </a:ln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sp>
            <p:nvSpPr>
              <p:cNvPr id="15" name="PA-文本框 108">
                <a:extLst>
                  <a:ext uri="{FF2B5EF4-FFF2-40B4-BE49-F238E27FC236}">
                    <a16:creationId xmlns:a16="http://schemas.microsoft.com/office/drawing/2014/main" id="{1987FC2A-46BD-4199-841A-610D3AA025AB}"/>
                  </a:ext>
                </a:extLst>
              </p:cNvPr>
              <p:cNvSpPr txBox="1"/>
              <p:nvPr>
                <p:custDataLst>
                  <p:tags r:id="rId4"/>
                </p:custDataLst>
              </p:nvPr>
            </p:nvSpPr>
            <p:spPr>
              <a:xfrm>
                <a:off x="8672703" y="700008"/>
                <a:ext cx="830990" cy="852521"/>
              </a:xfrm>
              <a:custGeom>
                <a:avLst/>
                <a:gdLst/>
                <a:ahLst/>
                <a:cxnLst/>
                <a:rect l="l" t="t" r="r" b="b"/>
                <a:pathLst>
                  <a:path w="830990" h="852521">
                    <a:moveTo>
                      <a:pt x="183337" y="252417"/>
                    </a:moveTo>
                    <a:lnTo>
                      <a:pt x="183337" y="287964"/>
                    </a:lnTo>
                    <a:lnTo>
                      <a:pt x="644067" y="287964"/>
                    </a:lnTo>
                    <a:lnTo>
                      <a:pt x="644067" y="252417"/>
                    </a:lnTo>
                    <a:close/>
                    <a:moveTo>
                      <a:pt x="239516" y="0"/>
                    </a:moveTo>
                    <a:cubicBezTo>
                      <a:pt x="248327" y="17421"/>
                      <a:pt x="256870" y="35942"/>
                      <a:pt x="265148" y="55564"/>
                    </a:cubicBezTo>
                    <a:cubicBezTo>
                      <a:pt x="273425" y="75185"/>
                      <a:pt x="281021" y="93150"/>
                      <a:pt x="287936" y="109456"/>
                    </a:cubicBezTo>
                    <a:lnTo>
                      <a:pt x="347144" y="109456"/>
                    </a:lnTo>
                    <a:cubicBezTo>
                      <a:pt x="341772" y="100598"/>
                      <a:pt x="336240" y="88582"/>
                      <a:pt x="330549" y="73409"/>
                    </a:cubicBezTo>
                    <a:cubicBezTo>
                      <a:pt x="324857" y="58236"/>
                      <a:pt x="318731" y="39609"/>
                      <a:pt x="312168" y="17531"/>
                    </a:cubicBezTo>
                    <a:lnTo>
                      <a:pt x="473631" y="0"/>
                    </a:lnTo>
                    <a:cubicBezTo>
                      <a:pt x="481441" y="20498"/>
                      <a:pt x="488476" y="40133"/>
                      <a:pt x="494733" y="58907"/>
                    </a:cubicBezTo>
                    <a:cubicBezTo>
                      <a:pt x="500991" y="77681"/>
                      <a:pt x="506221" y="94531"/>
                      <a:pt x="510421" y="109456"/>
                    </a:cubicBezTo>
                    <a:lnTo>
                      <a:pt x="539582" y="109456"/>
                    </a:lnTo>
                    <a:cubicBezTo>
                      <a:pt x="546230" y="95674"/>
                      <a:pt x="553922" y="78838"/>
                      <a:pt x="562656" y="58950"/>
                    </a:cubicBezTo>
                    <a:cubicBezTo>
                      <a:pt x="571391" y="39062"/>
                      <a:pt x="579554" y="19412"/>
                      <a:pt x="587145" y="0"/>
                    </a:cubicBezTo>
                    <a:lnTo>
                      <a:pt x="748465" y="34861"/>
                    </a:lnTo>
                    <a:cubicBezTo>
                      <a:pt x="743217" y="51663"/>
                      <a:pt x="737369" y="66968"/>
                      <a:pt x="730920" y="80774"/>
                    </a:cubicBezTo>
                    <a:cubicBezTo>
                      <a:pt x="724472" y="94581"/>
                      <a:pt x="717761" y="104141"/>
                      <a:pt x="710789" y="109456"/>
                    </a:cubicBezTo>
                    <a:lnTo>
                      <a:pt x="805872" y="109456"/>
                    </a:lnTo>
                    <a:lnTo>
                      <a:pt x="805872" y="346600"/>
                    </a:lnTo>
                    <a:lnTo>
                      <a:pt x="709889" y="346600"/>
                    </a:lnTo>
                    <a:lnTo>
                      <a:pt x="709889" y="428068"/>
                    </a:lnTo>
                    <a:cubicBezTo>
                      <a:pt x="701526" y="432706"/>
                      <a:pt x="692294" y="437697"/>
                      <a:pt x="682193" y="443041"/>
                    </a:cubicBezTo>
                    <a:cubicBezTo>
                      <a:pt x="672091" y="448384"/>
                      <a:pt x="660838" y="454538"/>
                      <a:pt x="648431" y="461500"/>
                    </a:cubicBezTo>
                    <a:cubicBezTo>
                      <a:pt x="636025" y="468463"/>
                      <a:pt x="623252" y="475676"/>
                      <a:pt x="610112" y="483139"/>
                    </a:cubicBezTo>
                    <a:cubicBezTo>
                      <a:pt x="606827" y="485005"/>
                      <a:pt x="603658" y="486505"/>
                      <a:pt x="600603" y="487641"/>
                    </a:cubicBezTo>
                    <a:lnTo>
                      <a:pt x="599219" y="488004"/>
                    </a:lnTo>
                    <a:lnTo>
                      <a:pt x="830990" y="488004"/>
                    </a:lnTo>
                    <a:lnTo>
                      <a:pt x="830990" y="643523"/>
                    </a:lnTo>
                    <a:lnTo>
                      <a:pt x="515236" y="643523"/>
                    </a:lnTo>
                    <a:lnTo>
                      <a:pt x="515236" y="704345"/>
                    </a:lnTo>
                    <a:cubicBezTo>
                      <a:pt x="515236" y="729282"/>
                      <a:pt x="513464" y="750287"/>
                      <a:pt x="509921" y="767360"/>
                    </a:cubicBezTo>
                    <a:cubicBezTo>
                      <a:pt x="506378" y="784434"/>
                      <a:pt x="499694" y="798395"/>
                      <a:pt x="489869" y="809244"/>
                    </a:cubicBezTo>
                    <a:cubicBezTo>
                      <a:pt x="480044" y="820093"/>
                      <a:pt x="466870" y="828056"/>
                      <a:pt x="450349" y="833133"/>
                    </a:cubicBezTo>
                    <a:cubicBezTo>
                      <a:pt x="433828" y="838209"/>
                      <a:pt x="413257" y="841919"/>
                      <a:pt x="388635" y="844263"/>
                    </a:cubicBezTo>
                    <a:lnTo>
                      <a:pt x="288022" y="852521"/>
                    </a:lnTo>
                    <a:lnTo>
                      <a:pt x="238601" y="704131"/>
                    </a:lnTo>
                    <a:lnTo>
                      <a:pt x="306310" y="699830"/>
                    </a:lnTo>
                    <a:cubicBezTo>
                      <a:pt x="321740" y="698802"/>
                      <a:pt x="332404" y="695456"/>
                      <a:pt x="338300" y="689793"/>
                    </a:cubicBezTo>
                    <a:cubicBezTo>
                      <a:pt x="344196" y="684131"/>
                      <a:pt x="347144" y="673132"/>
                      <a:pt x="347144" y="656796"/>
                    </a:cubicBezTo>
                    <a:lnTo>
                      <a:pt x="347144" y="643523"/>
                    </a:lnTo>
                    <a:lnTo>
                      <a:pt x="0" y="643523"/>
                    </a:lnTo>
                    <a:lnTo>
                      <a:pt x="0" y="488004"/>
                    </a:lnTo>
                    <a:lnTo>
                      <a:pt x="347144" y="488004"/>
                    </a:lnTo>
                    <a:lnTo>
                      <a:pt x="347144" y="481246"/>
                    </a:lnTo>
                    <a:cubicBezTo>
                      <a:pt x="361441" y="475226"/>
                      <a:pt x="378740" y="466992"/>
                      <a:pt x="399043" y="456543"/>
                    </a:cubicBezTo>
                    <a:cubicBezTo>
                      <a:pt x="419345" y="446094"/>
                      <a:pt x="440617" y="439050"/>
                      <a:pt x="462858" y="435411"/>
                    </a:cubicBezTo>
                    <a:lnTo>
                      <a:pt x="129174" y="435411"/>
                    </a:lnTo>
                    <a:lnTo>
                      <a:pt x="129174" y="346600"/>
                    </a:lnTo>
                    <a:lnTo>
                      <a:pt x="25118" y="346600"/>
                    </a:lnTo>
                    <a:lnTo>
                      <a:pt x="25118" y="109456"/>
                    </a:lnTo>
                    <a:lnTo>
                      <a:pt x="121101" y="109456"/>
                    </a:lnTo>
                    <a:cubicBezTo>
                      <a:pt x="117243" y="107285"/>
                      <a:pt x="111286" y="98231"/>
                      <a:pt x="103227" y="82296"/>
                    </a:cubicBezTo>
                    <a:cubicBezTo>
                      <a:pt x="95169" y="66361"/>
                      <a:pt x="87968" y="49997"/>
                      <a:pt x="81625" y="33204"/>
                    </a:cubicBez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sp>
            <p:nvSpPr>
              <p:cNvPr id="16" name="PA-文本框 109">
                <a:extLst>
                  <a:ext uri="{FF2B5EF4-FFF2-40B4-BE49-F238E27FC236}">
                    <a16:creationId xmlns:a16="http://schemas.microsoft.com/office/drawing/2014/main" id="{A834BA31-8F37-4C63-889C-75E2CA22513B}"/>
                  </a:ext>
                </a:extLst>
              </p:cNvPr>
              <p:cNvSpPr txBox="1"/>
              <p:nvPr>
                <p:custDataLst>
                  <p:tags r:id="rId5"/>
                </p:custDataLst>
              </p:nvPr>
            </p:nvSpPr>
            <p:spPr>
              <a:xfrm>
                <a:off x="9818064" y="674064"/>
                <a:ext cx="864180" cy="857007"/>
              </a:xfrm>
              <a:custGeom>
                <a:avLst/>
                <a:gdLst/>
                <a:ahLst/>
                <a:cxnLst/>
                <a:rect l="l" t="t" r="r" b="b"/>
                <a:pathLst>
                  <a:path w="864180" h="857007">
                    <a:moveTo>
                      <a:pt x="511650" y="281121"/>
                    </a:moveTo>
                    <a:lnTo>
                      <a:pt x="511650" y="306738"/>
                    </a:lnTo>
                    <a:cubicBezTo>
                      <a:pt x="524290" y="341771"/>
                      <a:pt x="538525" y="372885"/>
                      <a:pt x="554355" y="400078"/>
                    </a:cubicBezTo>
                    <a:cubicBezTo>
                      <a:pt x="570614" y="381238"/>
                      <a:pt x="590926" y="359171"/>
                      <a:pt x="615291" y="333877"/>
                    </a:cubicBezTo>
                    <a:cubicBezTo>
                      <a:pt x="639656" y="308584"/>
                      <a:pt x="659116" y="290998"/>
                      <a:pt x="673670" y="281121"/>
                    </a:cubicBezTo>
                    <a:close/>
                    <a:moveTo>
                      <a:pt x="353430" y="0"/>
                    </a:moveTo>
                    <a:lnTo>
                      <a:pt x="511650" y="4858"/>
                    </a:lnTo>
                    <a:lnTo>
                      <a:pt x="511650" y="126501"/>
                    </a:lnTo>
                    <a:lnTo>
                      <a:pt x="592031" y="126501"/>
                    </a:lnTo>
                    <a:cubicBezTo>
                      <a:pt x="587659" y="117967"/>
                      <a:pt x="582233" y="103291"/>
                      <a:pt x="575751" y="82474"/>
                    </a:cubicBezTo>
                    <a:cubicBezTo>
                      <a:pt x="569269" y="61658"/>
                      <a:pt x="564233" y="43048"/>
                      <a:pt x="560642" y="26646"/>
                    </a:cubicBezTo>
                    <a:lnTo>
                      <a:pt x="711789" y="19745"/>
                    </a:lnTo>
                    <a:cubicBezTo>
                      <a:pt x="718876" y="40729"/>
                      <a:pt x="725343" y="60867"/>
                      <a:pt x="731192" y="80160"/>
                    </a:cubicBezTo>
                    <a:cubicBezTo>
                      <a:pt x="737040" y="99453"/>
                      <a:pt x="741750" y="114900"/>
                      <a:pt x="745322" y="126501"/>
                    </a:cubicBezTo>
                    <a:lnTo>
                      <a:pt x="830990" y="126501"/>
                    </a:lnTo>
                    <a:lnTo>
                      <a:pt x="830990" y="281121"/>
                    </a:lnTo>
                    <a:lnTo>
                      <a:pt x="708989" y="281121"/>
                    </a:lnTo>
                    <a:lnTo>
                      <a:pt x="808573" y="359088"/>
                    </a:lnTo>
                    <a:cubicBezTo>
                      <a:pt x="798400" y="366384"/>
                      <a:pt x="786884" y="376402"/>
                      <a:pt x="774026" y="389141"/>
                    </a:cubicBezTo>
                    <a:cubicBezTo>
                      <a:pt x="761167" y="401881"/>
                      <a:pt x="745703" y="416814"/>
                      <a:pt x="727634" y="433940"/>
                    </a:cubicBezTo>
                    <a:cubicBezTo>
                      <a:pt x="709565" y="451066"/>
                      <a:pt x="694370" y="466165"/>
                      <a:pt x="682050" y="479238"/>
                    </a:cubicBezTo>
                    <a:cubicBezTo>
                      <a:pt x="669729" y="492311"/>
                      <a:pt x="658078" y="502863"/>
                      <a:pt x="647095" y="510892"/>
                    </a:cubicBezTo>
                    <a:cubicBezTo>
                      <a:pt x="675556" y="534733"/>
                      <a:pt x="707646" y="557722"/>
                      <a:pt x="743365" y="579858"/>
                    </a:cubicBezTo>
                    <a:cubicBezTo>
                      <a:pt x="779083" y="601994"/>
                      <a:pt x="819355" y="623521"/>
                      <a:pt x="864180" y="644438"/>
                    </a:cubicBezTo>
                    <a:lnTo>
                      <a:pt x="768182" y="803186"/>
                    </a:lnTo>
                    <a:cubicBezTo>
                      <a:pt x="705088" y="764867"/>
                      <a:pt x="651965" y="726543"/>
                      <a:pt x="608812" y="688214"/>
                    </a:cubicBezTo>
                    <a:cubicBezTo>
                      <a:pt x="565659" y="649886"/>
                      <a:pt x="533272" y="609271"/>
                      <a:pt x="511650" y="566371"/>
                    </a:cubicBezTo>
                    <a:lnTo>
                      <a:pt x="511650" y="704345"/>
                    </a:lnTo>
                    <a:cubicBezTo>
                      <a:pt x="511650" y="730310"/>
                      <a:pt x="508911" y="752484"/>
                      <a:pt x="503435" y="770868"/>
                    </a:cubicBezTo>
                    <a:cubicBezTo>
                      <a:pt x="497958" y="789251"/>
                      <a:pt x="488823" y="804017"/>
                      <a:pt x="476031" y="815166"/>
                    </a:cubicBezTo>
                    <a:cubicBezTo>
                      <a:pt x="463239" y="826315"/>
                      <a:pt x="446942" y="834718"/>
                      <a:pt x="427139" y="840376"/>
                    </a:cubicBezTo>
                    <a:cubicBezTo>
                      <a:pt x="407337" y="846034"/>
                      <a:pt x="383315" y="849787"/>
                      <a:pt x="355073" y="851635"/>
                    </a:cubicBezTo>
                    <a:lnTo>
                      <a:pt x="275920" y="857007"/>
                    </a:lnTo>
                    <a:lnTo>
                      <a:pt x="232329" y="697116"/>
                    </a:lnTo>
                    <a:lnTo>
                      <a:pt x="306996" y="690858"/>
                    </a:lnTo>
                    <a:cubicBezTo>
                      <a:pt x="325512" y="689267"/>
                      <a:pt x="337881" y="685483"/>
                      <a:pt x="344100" y="679506"/>
                    </a:cubicBezTo>
                    <a:cubicBezTo>
                      <a:pt x="350320" y="673529"/>
                      <a:pt x="353430" y="662373"/>
                      <a:pt x="353430" y="646038"/>
                    </a:cubicBezTo>
                    <a:lnTo>
                      <a:pt x="353430" y="582516"/>
                    </a:lnTo>
                    <a:cubicBezTo>
                      <a:pt x="344000" y="595736"/>
                      <a:pt x="326086" y="611843"/>
                      <a:pt x="299688" y="630836"/>
                    </a:cubicBezTo>
                    <a:cubicBezTo>
                      <a:pt x="273289" y="649829"/>
                      <a:pt x="248126" y="667643"/>
                      <a:pt x="224200" y="684278"/>
                    </a:cubicBezTo>
                    <a:cubicBezTo>
                      <a:pt x="200273" y="700914"/>
                      <a:pt x="176799" y="717154"/>
                      <a:pt x="153777" y="732999"/>
                    </a:cubicBezTo>
                    <a:cubicBezTo>
                      <a:pt x="130755" y="748843"/>
                      <a:pt x="106856" y="763867"/>
                      <a:pt x="82082" y="778069"/>
                    </a:cubicBezTo>
                    <a:lnTo>
                      <a:pt x="0" y="625364"/>
                    </a:lnTo>
                    <a:cubicBezTo>
                      <a:pt x="29261" y="606819"/>
                      <a:pt x="57824" y="588947"/>
                      <a:pt x="85690" y="571750"/>
                    </a:cubicBezTo>
                    <a:cubicBezTo>
                      <a:pt x="113555" y="554553"/>
                      <a:pt x="140973" y="537200"/>
                      <a:pt x="167943" y="519693"/>
                    </a:cubicBezTo>
                    <a:cubicBezTo>
                      <a:pt x="194913" y="502186"/>
                      <a:pt x="222366" y="483920"/>
                      <a:pt x="250303" y="464894"/>
                    </a:cubicBezTo>
                    <a:cubicBezTo>
                      <a:pt x="278240" y="445868"/>
                      <a:pt x="306324" y="426953"/>
                      <a:pt x="334556" y="408151"/>
                    </a:cubicBezTo>
                    <a:lnTo>
                      <a:pt x="353430" y="472730"/>
                    </a:lnTo>
                    <a:lnTo>
                      <a:pt x="353430" y="281121"/>
                    </a:lnTo>
                    <a:lnTo>
                      <a:pt x="209973" y="281121"/>
                    </a:lnTo>
                    <a:lnTo>
                      <a:pt x="214136" y="282776"/>
                    </a:lnTo>
                    <a:cubicBezTo>
                      <a:pt x="217809" y="284913"/>
                      <a:pt x="222066" y="288636"/>
                      <a:pt x="226907" y="293944"/>
                    </a:cubicBezTo>
                    <a:cubicBezTo>
                      <a:pt x="236589" y="304559"/>
                      <a:pt x="246043" y="315404"/>
                      <a:pt x="255268" y="326476"/>
                    </a:cubicBezTo>
                    <a:cubicBezTo>
                      <a:pt x="264493" y="337549"/>
                      <a:pt x="273584" y="348489"/>
                      <a:pt x="282543" y="359295"/>
                    </a:cubicBezTo>
                    <a:cubicBezTo>
                      <a:pt x="291501" y="370101"/>
                      <a:pt x="300295" y="381857"/>
                      <a:pt x="308925" y="394564"/>
                    </a:cubicBezTo>
                    <a:lnTo>
                      <a:pt x="189324" y="490133"/>
                    </a:lnTo>
                    <a:cubicBezTo>
                      <a:pt x="179208" y="478560"/>
                      <a:pt x="169631" y="466699"/>
                      <a:pt x="160592" y="454550"/>
                    </a:cubicBezTo>
                    <a:cubicBezTo>
                      <a:pt x="151553" y="442400"/>
                      <a:pt x="142304" y="430070"/>
                      <a:pt x="132845" y="417559"/>
                    </a:cubicBezTo>
                    <a:cubicBezTo>
                      <a:pt x="123387" y="405048"/>
                      <a:pt x="113769" y="392868"/>
                      <a:pt x="103992" y="381019"/>
                    </a:cubicBezTo>
                    <a:cubicBezTo>
                      <a:pt x="94214" y="369170"/>
                      <a:pt x="84368" y="356178"/>
                      <a:pt x="74452" y="342043"/>
                    </a:cubicBezTo>
                    <a:lnTo>
                      <a:pt x="167736" y="281121"/>
                    </a:lnTo>
                    <a:lnTo>
                      <a:pt x="37676" y="281121"/>
                    </a:lnTo>
                    <a:lnTo>
                      <a:pt x="37676" y="126501"/>
                    </a:lnTo>
                    <a:lnTo>
                      <a:pt x="353430" y="126501"/>
                    </a:ln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sp>
            <p:nvSpPr>
              <p:cNvPr id="17" name="PA-文本框 110">
                <a:extLst>
                  <a:ext uri="{FF2B5EF4-FFF2-40B4-BE49-F238E27FC236}">
                    <a16:creationId xmlns:a16="http://schemas.microsoft.com/office/drawing/2014/main" id="{0E4E97E8-E6A7-4F7E-91E3-7F6F6BA49754}"/>
                  </a:ext>
                </a:extLst>
              </p:cNvPr>
              <p:cNvSpPr txBox="1"/>
              <p:nvPr>
                <p:custDataLst>
                  <p:tags r:id="rId6"/>
                </p:custDataLst>
              </p:nvPr>
            </p:nvSpPr>
            <p:spPr>
              <a:xfrm>
                <a:off x="10546898" y="695609"/>
                <a:ext cx="859693" cy="840848"/>
              </a:xfrm>
              <a:custGeom>
                <a:avLst/>
                <a:gdLst/>
                <a:ahLst/>
                <a:cxnLst/>
                <a:rect l="l" t="t" r="r" b="b"/>
                <a:pathLst>
                  <a:path w="859693" h="840848">
                    <a:moveTo>
                      <a:pt x="173001" y="496391"/>
                    </a:moveTo>
                    <a:lnTo>
                      <a:pt x="302638" y="520451"/>
                    </a:lnTo>
                    <a:cubicBezTo>
                      <a:pt x="299818" y="537796"/>
                      <a:pt x="297382" y="551457"/>
                      <a:pt x="295330" y="561435"/>
                    </a:cubicBezTo>
                    <a:cubicBezTo>
                      <a:pt x="293277" y="571412"/>
                      <a:pt x="290932" y="580163"/>
                      <a:pt x="288293" y="587688"/>
                    </a:cubicBezTo>
                    <a:cubicBezTo>
                      <a:pt x="298771" y="603757"/>
                      <a:pt x="311979" y="617485"/>
                      <a:pt x="327920" y="628872"/>
                    </a:cubicBezTo>
                    <a:cubicBezTo>
                      <a:pt x="343860" y="640259"/>
                      <a:pt x="358640" y="648610"/>
                      <a:pt x="372261" y="653925"/>
                    </a:cubicBezTo>
                    <a:lnTo>
                      <a:pt x="372261" y="496391"/>
                    </a:lnTo>
                    <a:close/>
                    <a:moveTo>
                      <a:pt x="25117" y="365089"/>
                    </a:moveTo>
                    <a:lnTo>
                      <a:pt x="846249" y="365089"/>
                    </a:lnTo>
                    <a:lnTo>
                      <a:pt x="846249" y="496391"/>
                    </a:lnTo>
                    <a:lnTo>
                      <a:pt x="534081" y="496391"/>
                    </a:lnTo>
                    <a:lnTo>
                      <a:pt x="534081" y="523866"/>
                    </a:lnTo>
                    <a:lnTo>
                      <a:pt x="785241" y="523866"/>
                    </a:lnTo>
                    <a:lnTo>
                      <a:pt x="785241" y="643509"/>
                    </a:lnTo>
                    <a:lnTo>
                      <a:pt x="534081" y="643509"/>
                    </a:lnTo>
                    <a:lnTo>
                      <a:pt x="534081" y="672256"/>
                    </a:lnTo>
                    <a:cubicBezTo>
                      <a:pt x="636208" y="675075"/>
                      <a:pt x="744746" y="674647"/>
                      <a:pt x="859693" y="670970"/>
                    </a:cubicBezTo>
                    <a:lnTo>
                      <a:pt x="831061" y="818203"/>
                    </a:lnTo>
                    <a:cubicBezTo>
                      <a:pt x="723829" y="821336"/>
                      <a:pt x="619001" y="821408"/>
                      <a:pt x="516579" y="818417"/>
                    </a:cubicBezTo>
                    <a:cubicBezTo>
                      <a:pt x="478831" y="817817"/>
                      <a:pt x="445315" y="815857"/>
                      <a:pt x="416031" y="812538"/>
                    </a:cubicBezTo>
                    <a:cubicBezTo>
                      <a:pt x="386746" y="809218"/>
                      <a:pt x="360116" y="803870"/>
                      <a:pt x="336142" y="796493"/>
                    </a:cubicBezTo>
                    <a:cubicBezTo>
                      <a:pt x="312168" y="789116"/>
                      <a:pt x="290462" y="779257"/>
                      <a:pt x="271027" y="766918"/>
                    </a:cubicBezTo>
                    <a:cubicBezTo>
                      <a:pt x="251591" y="754578"/>
                      <a:pt x="236525" y="740050"/>
                      <a:pt x="225828" y="723334"/>
                    </a:cubicBezTo>
                    <a:cubicBezTo>
                      <a:pt x="218037" y="740936"/>
                      <a:pt x="206492" y="759531"/>
                      <a:pt x="191195" y="779119"/>
                    </a:cubicBezTo>
                    <a:cubicBezTo>
                      <a:pt x="175898" y="798707"/>
                      <a:pt x="157529" y="819284"/>
                      <a:pt x="136088" y="840848"/>
                    </a:cubicBezTo>
                    <a:lnTo>
                      <a:pt x="0" y="745865"/>
                    </a:lnTo>
                    <a:cubicBezTo>
                      <a:pt x="44825" y="703431"/>
                      <a:pt x="77736" y="663400"/>
                      <a:pt x="98734" y="625772"/>
                    </a:cubicBezTo>
                    <a:cubicBezTo>
                      <a:pt x="114482" y="597550"/>
                      <a:pt x="126556" y="565162"/>
                      <a:pt x="134957" y="528606"/>
                    </a:cubicBezTo>
                    <a:lnTo>
                      <a:pt x="141049" y="496391"/>
                    </a:lnTo>
                    <a:lnTo>
                      <a:pt x="25117" y="496391"/>
                    </a:lnTo>
                    <a:close/>
                    <a:moveTo>
                      <a:pt x="271248" y="221900"/>
                    </a:moveTo>
                    <a:lnTo>
                      <a:pt x="271248" y="237716"/>
                    </a:lnTo>
                    <a:lnTo>
                      <a:pt x="606390" y="237716"/>
                    </a:lnTo>
                    <a:lnTo>
                      <a:pt x="606390" y="221900"/>
                    </a:lnTo>
                    <a:close/>
                    <a:moveTo>
                      <a:pt x="271248" y="112457"/>
                    </a:moveTo>
                    <a:lnTo>
                      <a:pt x="271248" y="131874"/>
                    </a:lnTo>
                    <a:lnTo>
                      <a:pt x="606390" y="131874"/>
                    </a:lnTo>
                    <a:lnTo>
                      <a:pt x="606390" y="112457"/>
                    </a:lnTo>
                    <a:close/>
                    <a:moveTo>
                      <a:pt x="109442" y="0"/>
                    </a:moveTo>
                    <a:lnTo>
                      <a:pt x="768196" y="0"/>
                    </a:lnTo>
                    <a:lnTo>
                      <a:pt x="768196" y="343901"/>
                    </a:lnTo>
                    <a:lnTo>
                      <a:pt x="109442" y="343901"/>
                    </a:lnTo>
                    <a:close/>
                  </a:path>
                </a:pathLst>
              </a:custGeom>
              <a:noFill/>
              <a:ln>
                <a:gradFill>
                  <a:gsLst>
                    <a:gs pos="0">
                      <a:srgbClr val="D9B085"/>
                    </a:gs>
                    <a:gs pos="100000">
                      <a:srgbClr val="D9B085">
                        <a:alpha val="0"/>
                      </a:srgbClr>
                    </a:gs>
                  </a:gsLst>
                  <a:lin ang="0" scaled="0"/>
                </a:gra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1" i="0" u="none" strike="noStrike" kern="1200" cap="none" spc="0" normalizeH="0" baseline="0" noProof="0" dirty="0">
                  <a:ln>
                    <a:gradFill>
                      <a:gsLst>
                        <a:gs pos="0">
                          <a:srgbClr val="D9B085"/>
                        </a:gs>
                        <a:gs pos="100000">
                          <a:srgbClr val="D9B085">
                            <a:alpha val="0"/>
                          </a:srgbClr>
                        </a:gs>
                      </a:gsLst>
                      <a:lin ang="0" scaled="0"/>
                    </a:gradFill>
                  </a:ln>
                  <a:noFill/>
                  <a:effectLst/>
                  <a:uLnTx/>
                  <a:uFillTx/>
                  <a:cs typeface="+mn-ea"/>
                  <a:sym typeface="+mn-lt"/>
                </a:endParaRPr>
              </a:p>
            </p:txBody>
          </p:sp>
        </p:grpSp>
      </p:grpSp>
      <p:pic>
        <p:nvPicPr>
          <p:cNvPr id="4" name="图片 3">
            <a:extLst>
              <a:ext uri="{FF2B5EF4-FFF2-40B4-BE49-F238E27FC236}">
                <a16:creationId xmlns:a16="http://schemas.microsoft.com/office/drawing/2014/main" id="{33AE5FD0-BA37-28E5-EAC5-A6F80FF485B5}"/>
              </a:ext>
            </a:extLst>
          </p:cNvPr>
          <p:cNvPicPr>
            <a:picLocks/>
          </p:cNvPicPr>
          <p:nvPr userDrawn="1"/>
        </p:nvPicPr>
        <p:blipFill>
          <a:blip r:embed="rId10">
            <a:extLst>
              <a:ext uri="{28A0092B-C50C-407E-A947-70E740481C1C}">
                <a14:useLocalDpi xmlns:a14="http://schemas.microsoft.com/office/drawing/2010/main" val="0"/>
              </a:ext>
            </a:extLst>
          </a:blip>
          <a:stretch>
            <a:fillRect/>
          </a:stretch>
        </p:blipFill>
        <p:spPr>
          <a:xfrm>
            <a:off x="341844" y="256694"/>
            <a:ext cx="1537756" cy="448934"/>
          </a:xfrm>
          <a:prstGeom prst="rect">
            <a:avLst/>
          </a:prstGeom>
        </p:spPr>
      </p:pic>
    </p:spTree>
    <p:extLst>
      <p:ext uri="{BB962C8B-B14F-4D97-AF65-F5344CB8AC3E}">
        <p14:creationId xmlns:p14="http://schemas.microsoft.com/office/powerpoint/2010/main" val="28280264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417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5000"/>
                <a:lumOff val="15000"/>
              </a:schemeClr>
            </a:gs>
            <a:gs pos="99000">
              <a:schemeClr val="accent1">
                <a:lumMod val="1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491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9" r:id="rId3"/>
    <p:sldLayoutId id="2147483688" r:id="rId4"/>
    <p:sldLayoutId id="2147483686" r:id="rId5"/>
    <p:sldLayoutId id="2147483687" r:id="rId6"/>
    <p:sldLayoutId id="2147483676" r:id="rId7"/>
    <p:sldLayoutId id="214748369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gi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slide" Target="slide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8.png"/><Relationship Id="rId5" Type="http://schemas.openxmlformats.org/officeDocument/2006/relationships/tags" Target="../tags/tag11.xml"/><Relationship Id="rId1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tags" Target="../tags/tag10.xml"/><Relationship Id="rId9" Type="http://schemas.openxmlformats.org/officeDocument/2006/relationships/slideLayout" Target="../slideLayouts/slideLayout1.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564B4395-3A95-4FAB-965A-BA5D7354C5F1}"/>
              </a:ext>
            </a:extLst>
          </p:cNvPr>
          <p:cNvSpPr/>
          <p:nvPr/>
        </p:nvSpPr>
        <p:spPr>
          <a:xfrm>
            <a:off x="708660" y="3675444"/>
            <a:ext cx="5606840" cy="201358"/>
          </a:xfrm>
          <a:custGeom>
            <a:avLst/>
            <a:gdLst>
              <a:gd name="connsiteX0" fmla="*/ 0 w 5440680"/>
              <a:gd name="connsiteY0" fmla="*/ 0 h 308610"/>
              <a:gd name="connsiteX1" fmla="*/ 754380 w 5440680"/>
              <a:gd name="connsiteY1" fmla="*/ 0 h 308610"/>
              <a:gd name="connsiteX2" fmla="*/ 1017270 w 5440680"/>
              <a:gd name="connsiteY2" fmla="*/ 308610 h 308610"/>
              <a:gd name="connsiteX3" fmla="*/ 1474470 w 5440680"/>
              <a:gd name="connsiteY3" fmla="*/ 11430 h 308610"/>
              <a:gd name="connsiteX4" fmla="*/ 5440680 w 5440680"/>
              <a:gd name="connsiteY4" fmla="*/ 0 h 308610"/>
              <a:gd name="connsiteX0" fmla="*/ 0 w 5440680"/>
              <a:gd name="connsiteY0" fmla="*/ 3810 h 312420"/>
              <a:gd name="connsiteX1" fmla="*/ 1028700 w 5440680"/>
              <a:gd name="connsiteY1" fmla="*/ 0 h 312420"/>
              <a:gd name="connsiteX2" fmla="*/ 1017270 w 5440680"/>
              <a:gd name="connsiteY2" fmla="*/ 312420 h 312420"/>
              <a:gd name="connsiteX3" fmla="*/ 1474470 w 5440680"/>
              <a:gd name="connsiteY3" fmla="*/ 15240 h 312420"/>
              <a:gd name="connsiteX4" fmla="*/ 5440680 w 5440680"/>
              <a:gd name="connsiteY4" fmla="*/ 3810 h 312420"/>
              <a:gd name="connsiteX0" fmla="*/ 0 w 4335011"/>
              <a:gd name="connsiteY0" fmla="*/ 3810 h 312420"/>
              <a:gd name="connsiteX1" fmla="*/ 1028700 w 4335011"/>
              <a:gd name="connsiteY1" fmla="*/ 0 h 312420"/>
              <a:gd name="connsiteX2" fmla="*/ 1017270 w 4335011"/>
              <a:gd name="connsiteY2" fmla="*/ 312420 h 312420"/>
              <a:gd name="connsiteX3" fmla="*/ 1474470 w 4335011"/>
              <a:gd name="connsiteY3" fmla="*/ 15240 h 312420"/>
              <a:gd name="connsiteX4" fmla="*/ 4335011 w 4335011"/>
              <a:gd name="connsiteY4" fmla="*/ 43220 h 312420"/>
              <a:gd name="connsiteX0" fmla="*/ 0 w 4332558"/>
              <a:gd name="connsiteY0" fmla="*/ 3810 h 312420"/>
              <a:gd name="connsiteX1" fmla="*/ 1028700 w 4332558"/>
              <a:gd name="connsiteY1" fmla="*/ 0 h 312420"/>
              <a:gd name="connsiteX2" fmla="*/ 1017270 w 4332558"/>
              <a:gd name="connsiteY2" fmla="*/ 312420 h 312420"/>
              <a:gd name="connsiteX3" fmla="*/ 1474470 w 4332558"/>
              <a:gd name="connsiteY3" fmla="*/ 15240 h 312420"/>
              <a:gd name="connsiteX4" fmla="*/ 4332558 w 4332558"/>
              <a:gd name="connsiteY4" fmla="*/ 8737 h 312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558" h="312420">
                <a:moveTo>
                  <a:pt x="0" y="3810"/>
                </a:moveTo>
                <a:lnTo>
                  <a:pt x="1028700" y="0"/>
                </a:lnTo>
                <a:lnTo>
                  <a:pt x="1017270" y="312420"/>
                </a:lnTo>
                <a:lnTo>
                  <a:pt x="1474470" y="15240"/>
                </a:lnTo>
                <a:lnTo>
                  <a:pt x="4332558" y="8737"/>
                </a:lnTo>
              </a:path>
            </a:pathLst>
          </a:cu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文本框 19">
            <a:extLst>
              <a:ext uri="{FF2B5EF4-FFF2-40B4-BE49-F238E27FC236}">
                <a16:creationId xmlns:a16="http://schemas.microsoft.com/office/drawing/2014/main" id="{0A7520F4-13BC-43B1-B0D9-AA91E5B9C5BD}"/>
              </a:ext>
            </a:extLst>
          </p:cNvPr>
          <p:cNvSpPr txBox="1"/>
          <p:nvPr/>
        </p:nvSpPr>
        <p:spPr>
          <a:xfrm>
            <a:off x="587375" y="5271349"/>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alpha val="90000"/>
                  </a:schemeClr>
                </a:solidFill>
                <a:effectLst/>
                <a:uLnTx/>
                <a:uFillTx/>
                <a:cs typeface="+mn-ea"/>
                <a:sym typeface="+mn-lt"/>
              </a:rPr>
              <a:t>答辩人</a:t>
            </a:r>
            <a:r>
              <a:rPr lang="zh-CN" altLang="en-US" sz="2000" b="1" dirty="0">
                <a:solidFill>
                  <a:schemeClr val="accent1">
                    <a:alpha val="90000"/>
                  </a:schemeClr>
                </a:solidFill>
                <a:cs typeface="+mn-ea"/>
                <a:sym typeface="+mn-lt"/>
              </a:rPr>
              <a:t>：汪哲文</a:t>
            </a:r>
            <a:endParaRPr kumimoji="0" lang="zh-CN" altLang="en-US" sz="2000" b="0" i="0" u="none" strike="noStrike" kern="1200" cap="none" spc="0" normalizeH="0" baseline="0" noProof="0" dirty="0">
              <a:ln>
                <a:noFill/>
              </a:ln>
              <a:solidFill>
                <a:prstClr val="black"/>
              </a:solidFill>
              <a:effectLst/>
              <a:uLnTx/>
              <a:uFillTx/>
              <a:cs typeface="+mn-ea"/>
              <a:sym typeface="+mn-lt"/>
            </a:endParaRPr>
          </a:p>
        </p:txBody>
      </p:sp>
      <p:sp>
        <p:nvSpPr>
          <p:cNvPr id="21" name="文本框 20">
            <a:extLst>
              <a:ext uri="{FF2B5EF4-FFF2-40B4-BE49-F238E27FC236}">
                <a16:creationId xmlns:a16="http://schemas.microsoft.com/office/drawing/2014/main" id="{962ECAC8-F411-4102-8B17-3049DA31C738}"/>
              </a:ext>
            </a:extLst>
          </p:cNvPr>
          <p:cNvSpPr txBox="1"/>
          <p:nvPr/>
        </p:nvSpPr>
        <p:spPr>
          <a:xfrm>
            <a:off x="587375" y="5716080"/>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alpha val="90000"/>
                  </a:schemeClr>
                </a:solidFill>
                <a:effectLst/>
                <a:uLnTx/>
                <a:uFillTx/>
                <a:cs typeface="+mn-ea"/>
                <a:sym typeface="+mn-lt"/>
              </a:rPr>
              <a:t>指导教师：苏连成</a:t>
            </a:r>
            <a:endParaRPr kumimoji="0" lang="zh-CN" altLang="en-US" sz="2000" b="0" i="0" u="none" strike="noStrike" kern="1200" cap="none" spc="0" normalizeH="0" baseline="0" noProof="0" dirty="0">
              <a:ln>
                <a:noFill/>
              </a:ln>
              <a:solidFill>
                <a:prstClr val="black"/>
              </a:solidFill>
              <a:effectLst/>
              <a:uLnTx/>
              <a:uFillTx/>
              <a:cs typeface="+mn-ea"/>
              <a:sym typeface="+mn-lt"/>
            </a:endParaRPr>
          </a:p>
        </p:txBody>
      </p:sp>
      <p:sp>
        <p:nvSpPr>
          <p:cNvPr id="2" name="文本框 1">
            <a:extLst>
              <a:ext uri="{FF2B5EF4-FFF2-40B4-BE49-F238E27FC236}">
                <a16:creationId xmlns:a16="http://schemas.microsoft.com/office/drawing/2014/main" id="{6C46F7CA-A1A5-D4AB-FEA6-404ED464688E}"/>
              </a:ext>
            </a:extLst>
          </p:cNvPr>
          <p:cNvSpPr txBox="1"/>
          <p:nvPr/>
        </p:nvSpPr>
        <p:spPr>
          <a:xfrm>
            <a:off x="587375" y="1612896"/>
            <a:ext cx="6534878" cy="1569660"/>
          </a:xfrm>
          <a:prstGeom prst="rect">
            <a:avLst/>
          </a:prstGeom>
          <a:noFill/>
        </p:spPr>
        <p:txBody>
          <a:bodyPr wrap="square" rtlCol="0">
            <a:spAutoFit/>
          </a:bodyPr>
          <a:lstStyle/>
          <a:p>
            <a:pPr indent="0" fontAlgn="ctr"/>
            <a:r>
              <a:rPr lang="zh-CN" altLang="en-US" sz="4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rPr>
              <a:t>基于机器视觉的</a:t>
            </a:r>
            <a:endParaRPr lang="en-US" altLang="zh-CN" sz="4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endParaRPr>
          </a:p>
          <a:p>
            <a:pPr indent="0" fontAlgn="ctr"/>
            <a:r>
              <a:rPr lang="zh-CN" altLang="en-US" sz="4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rPr>
              <a:t>人脸表情识别系统设计</a:t>
            </a:r>
          </a:p>
        </p:txBody>
      </p:sp>
    </p:spTree>
    <p:extLst>
      <p:ext uri="{BB962C8B-B14F-4D97-AF65-F5344CB8AC3E}">
        <p14:creationId xmlns:p14="http://schemas.microsoft.com/office/powerpoint/2010/main" val="2990191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4288353"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混合表情和微表情处理</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表情特征的提取与识别</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5075365" cy="1442061"/>
          </a:xfrm>
          <a:prstGeom prst="rect">
            <a:avLst/>
          </a:prstGeom>
          <a:noFill/>
        </p:spPr>
        <p:txBody>
          <a:bodyPr wrap="square" rtlCol="0">
            <a:spAutoFit/>
          </a:bodyPr>
          <a:lstStyle/>
          <a:p>
            <a:pPr marL="0" marR="0" lvl="0" indent="0" algn="l" defTabSz="914400" rtl="0" eaLnBrk="1" fontAlgn="auto" latinLnBrk="0" hangingPunct="1">
              <a:lnSpc>
                <a:spcPct val="125000"/>
              </a:lnSpc>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通过</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非线性映射</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，可以将复杂的混合表情分解为单个</a:t>
            </a:r>
            <a:r>
              <a:rPr lang="zh-CN" altLang="en-US" b="1" dirty="0">
                <a:solidFill>
                  <a:prstClr val="white"/>
                </a:solidFill>
                <a:latin typeface="微软雅黑" panose="020B0503020204020204" pitchFamily="34" charset="-122"/>
                <a:ea typeface="微软雅黑" panose="020B0503020204020204" pitchFamily="34" charset="-122"/>
              </a:rPr>
              <a:t>表情成分</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，并将其准确地归类到相应的表情类别中。这样的处理方式可以有效地提高表情识别系统对复杂表情的识别和处理能力。</a:t>
            </a:r>
          </a:p>
        </p:txBody>
      </p:sp>
      <p:pic>
        <p:nvPicPr>
          <p:cNvPr id="10" name="图片 9" descr="图片包含 建筑, 人们, 大, 一群&#10;&#10;描述已自动生成">
            <a:extLst>
              <a:ext uri="{FF2B5EF4-FFF2-40B4-BE49-F238E27FC236}">
                <a16:creationId xmlns:a16="http://schemas.microsoft.com/office/drawing/2014/main" id="{8C111AAD-1E88-AE05-985A-FD9008C8E9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662" y="134067"/>
            <a:ext cx="6096000" cy="6324600"/>
          </a:xfrm>
          <a:prstGeom prst="rect">
            <a:avLst/>
          </a:prstGeom>
        </p:spPr>
      </p:pic>
    </p:spTree>
    <p:extLst>
      <p:ext uri="{BB962C8B-B14F-4D97-AF65-F5344CB8AC3E}">
        <p14:creationId xmlns:p14="http://schemas.microsoft.com/office/powerpoint/2010/main" val="115715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程序架构设计</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人脸表情识别系统设计</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4" y="2739707"/>
            <a:ext cx="6148368" cy="1785104"/>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程序架构设计采用了四层结构</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数据层</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：用于存储底层</a:t>
            </a:r>
            <a:r>
              <a:rPr lang="zh-CN" altLang="en-US" b="1" dirty="0">
                <a:solidFill>
                  <a:prstClr val="white"/>
                </a:solidFill>
                <a:latin typeface="微软雅黑" panose="020B0503020204020204" pitchFamily="34" charset="-122"/>
                <a:ea typeface="微软雅黑" panose="020B0503020204020204" pitchFamily="34" charset="-122"/>
              </a:rPr>
              <a:t>数据常量</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模型文件</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，设计了三种识别器及其控制器的</a:t>
            </a:r>
            <a:r>
              <a:rPr lang="zh-CN" altLang="en-US" b="1" dirty="0">
                <a:solidFill>
                  <a:prstClr val="white"/>
                </a:solidFill>
                <a:latin typeface="微软雅黑" panose="020B0503020204020204" pitchFamily="34" charset="-122"/>
                <a:ea typeface="微软雅黑" panose="020B0503020204020204" pitchFamily="34" charset="-122"/>
              </a:rPr>
              <a:t>框架</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，并提供了</a:t>
            </a:r>
            <a:r>
              <a:rPr lang="zh-CN" altLang="en-US" b="1" dirty="0">
                <a:solidFill>
                  <a:prstClr val="white"/>
                </a:solidFill>
                <a:latin typeface="微软雅黑" panose="020B0503020204020204" pitchFamily="34" charset="-122"/>
                <a:ea typeface="微软雅黑" panose="020B0503020204020204" pitchFamily="34" charset="-122"/>
              </a:rPr>
              <a:t>静态类型检查</a:t>
            </a:r>
            <a:endParaRPr lang="en-US" altLang="zh-CN" b="1"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逻辑层</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：包括识别器初始化</a:t>
            </a:r>
            <a:r>
              <a:rPr lang="zh-CN" altLang="en-US" b="1" dirty="0">
                <a:solidFill>
                  <a:prstClr val="white"/>
                </a:solidFill>
                <a:latin typeface="微软雅黑" panose="020B0503020204020204" pitchFamily="34" charset="-122"/>
                <a:ea typeface="微软雅黑" panose="020B0503020204020204" pitchFamily="34" charset="-122"/>
              </a:rPr>
              <a:t>模板</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通用视觉模块</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，以及三种识别器的</a:t>
            </a:r>
            <a:r>
              <a:rPr lang="zh-CN" altLang="en-US" b="1" dirty="0">
                <a:solidFill>
                  <a:prstClr val="white"/>
                </a:solidFill>
                <a:latin typeface="微软雅黑" panose="020B0503020204020204" pitchFamily="34" charset="-122"/>
                <a:ea typeface="微软雅黑" panose="020B0503020204020204" pitchFamily="34" charset="-122"/>
              </a:rPr>
              <a:t>功能差分设计</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6" name="图片 5" descr="日程表&#10;&#10;描述已自动生成">
            <a:extLst>
              <a:ext uri="{FF2B5EF4-FFF2-40B4-BE49-F238E27FC236}">
                <a16:creationId xmlns:a16="http://schemas.microsoft.com/office/drawing/2014/main" id="{709390E9-0EF9-86C3-093F-B49FBBEB45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58" y="91151"/>
            <a:ext cx="4945809" cy="6675698"/>
          </a:xfrm>
          <a:prstGeom prst="rect">
            <a:avLst/>
          </a:prstGeom>
        </p:spPr>
      </p:pic>
    </p:spTree>
    <p:extLst>
      <p:ext uri="{BB962C8B-B14F-4D97-AF65-F5344CB8AC3E}">
        <p14:creationId xmlns:p14="http://schemas.microsoft.com/office/powerpoint/2010/main" val="3754551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程序架构设计</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人脸表情识别系统设计</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5919769" cy="2215991"/>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程序架构设计采用了四层结构</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控制层</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：接收表现层的数据，将</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工作指令</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转发给正确的逻辑执行机构，并将逻辑层反馈的</a:t>
            </a:r>
            <a:r>
              <a:rPr lang="zh-CN" altLang="en-US" b="1" dirty="0">
                <a:solidFill>
                  <a:prstClr val="white"/>
                </a:solidFill>
                <a:latin typeface="微软雅黑" panose="020B0503020204020204" pitchFamily="34" charset="-122"/>
                <a:ea typeface="微软雅黑" panose="020B0503020204020204" pitchFamily="34" charset="-122"/>
              </a:rPr>
              <a:t>数据传递</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回表现层</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表现层</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UI</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界面的展示和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交互内容</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，提供显式</a:t>
            </a:r>
            <a:r>
              <a:rPr lang="zh-CN" altLang="en-US" b="1" dirty="0">
                <a:solidFill>
                  <a:prstClr val="white"/>
                </a:solidFill>
                <a:latin typeface="微软雅黑" panose="020B0503020204020204" pitchFamily="34" charset="-122"/>
                <a:ea typeface="微软雅黑" panose="020B0503020204020204" pitchFamily="34" charset="-122"/>
              </a:rPr>
              <a:t>操作指令</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，并通过</a:t>
            </a:r>
            <a:r>
              <a:rPr lang="zh-CN" altLang="en-US" b="1" dirty="0">
                <a:solidFill>
                  <a:prstClr val="white"/>
                </a:solidFill>
                <a:latin typeface="微软雅黑" panose="020B0503020204020204" pitchFamily="34" charset="-122"/>
                <a:ea typeface="微软雅黑" panose="020B0503020204020204" pitchFamily="34" charset="-122"/>
              </a:rPr>
              <a:t>依赖注入</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将</a:t>
            </a:r>
            <a:r>
              <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UI</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控制指令传递到控制层</a:t>
            </a:r>
          </a:p>
          <a:p>
            <a:pPr marL="0" marR="0" lvl="0" indent="0" algn="l" defTabSz="914400" rtl="0" eaLnBrk="1" fontAlgn="auto" latinLnBrk="0" hangingPunct="1">
              <a:spcBef>
                <a:spcPts val="600"/>
              </a:spcBef>
              <a:spcAft>
                <a:spcPts val="600"/>
              </a:spcAft>
              <a:buClrTx/>
              <a:buSzTx/>
              <a:buFontTx/>
              <a:buNone/>
              <a:tabLst/>
              <a:defRPr/>
            </a:pP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6" name="图片 5" descr="日程表&#10;&#10;描述已自动生成">
            <a:extLst>
              <a:ext uri="{FF2B5EF4-FFF2-40B4-BE49-F238E27FC236}">
                <a16:creationId xmlns:a16="http://schemas.microsoft.com/office/drawing/2014/main" id="{709390E9-0EF9-86C3-093F-B49FBBEB45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858" y="91151"/>
            <a:ext cx="4945809" cy="6675698"/>
          </a:xfrm>
          <a:prstGeom prst="rect">
            <a:avLst/>
          </a:prstGeom>
        </p:spPr>
      </p:pic>
    </p:spTree>
    <p:extLst>
      <p:ext uri="{BB962C8B-B14F-4D97-AF65-F5344CB8AC3E}">
        <p14:creationId xmlns:p14="http://schemas.microsoft.com/office/powerpoint/2010/main" val="296872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用户交互设计</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人脸表情识别系统设计</a:t>
            </a:r>
          </a:p>
        </p:txBody>
      </p:sp>
      <p:pic>
        <p:nvPicPr>
          <p:cNvPr id="3074" name="图片 1">
            <a:extLst>
              <a:ext uri="{FF2B5EF4-FFF2-40B4-BE49-F238E27FC236}">
                <a16:creationId xmlns:a16="http://schemas.microsoft.com/office/drawing/2014/main" id="{03EFDE95-1130-AA88-8B55-313B739DB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707" y="427163"/>
            <a:ext cx="5694932" cy="461852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9" name="文本框 88">
            <a:extLst>
              <a:ext uri="{FF2B5EF4-FFF2-40B4-BE49-F238E27FC236}">
                <a16:creationId xmlns:a16="http://schemas.microsoft.com/office/drawing/2014/main" id="{911845C7-4812-4BDC-A10F-B7AAB23E1FE2}"/>
              </a:ext>
            </a:extLst>
          </p:cNvPr>
          <p:cNvSpPr txBox="1"/>
          <p:nvPr/>
        </p:nvSpPr>
        <p:spPr>
          <a:xfrm>
            <a:off x="375524" y="2730915"/>
            <a:ext cx="4816247" cy="2468433"/>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系统采用了</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信号</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槽</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机制。当用户单击开始识别按钮或选择不同的识别器类型时，相应的信号将触发控制器中的方法，从而启动</a:t>
            </a:r>
            <a:r>
              <a:rPr lang="zh-CN" altLang="en-US" b="1" dirty="0">
                <a:solidFill>
                  <a:prstClr val="white"/>
                </a:solidFill>
                <a:latin typeface="微软雅黑" panose="020B0503020204020204" pitchFamily="34" charset="-122"/>
                <a:ea typeface="微软雅黑" panose="020B0503020204020204" pitchFamily="34" charset="-122"/>
              </a:rPr>
              <a:t>图像加载</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prstClr val="white"/>
                </a:solidFill>
                <a:latin typeface="微软雅黑" panose="020B0503020204020204" pitchFamily="34" charset="-122"/>
                <a:ea typeface="微软雅黑" panose="020B0503020204020204" pitchFamily="34" charset="-122"/>
              </a:rPr>
              <a:t>识别</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或</a:t>
            </a:r>
            <a:r>
              <a:rPr lang="zh-CN" altLang="en-US" b="1" dirty="0">
                <a:solidFill>
                  <a:prstClr val="white"/>
                </a:solidFill>
                <a:latin typeface="微软雅黑" panose="020B0503020204020204" pitchFamily="34" charset="-122"/>
                <a:ea typeface="微软雅黑" panose="020B0503020204020204" pitchFamily="34" charset="-122"/>
              </a:rPr>
              <a:t>摄像头捕获</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等功能。</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同时，控制器会根据识别器的</a:t>
            </a:r>
            <a:r>
              <a:rPr lang="zh-CN" altLang="en-US" b="1" dirty="0">
                <a:solidFill>
                  <a:prstClr val="white"/>
                </a:solidFill>
                <a:latin typeface="微软雅黑" panose="020B0503020204020204" pitchFamily="34" charset="-122"/>
                <a:ea typeface="微软雅黑" panose="020B0503020204020204" pitchFamily="34" charset="-122"/>
              </a:rPr>
              <a:t>工作状态更新界面</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上的显示信息，使用户能够清晰地了解识别过程和结果。</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4030626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静态图像识别</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识别器功能实现</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6491269" cy="2339102"/>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静态图像识别包含</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个步骤：</a:t>
            </a:r>
            <a:r>
              <a:rPr lang="zh-CN" altLang="en-US" b="1" dirty="0">
                <a:solidFill>
                  <a:prstClr val="white"/>
                </a:solidFill>
                <a:latin typeface="微软雅黑" panose="020B0503020204020204" pitchFamily="34" charset="-122"/>
                <a:ea typeface="微软雅黑" panose="020B0503020204020204" pitchFamily="34" charset="-122"/>
              </a:rPr>
              <a:t>导入模型 </a:t>
            </a:r>
            <a:r>
              <a:rPr lang="en-US" altLang="zh-CN" b="1" dirty="0">
                <a:solidFill>
                  <a:prstClr val="white"/>
                </a:solidFill>
                <a:latin typeface="微软雅黑" panose="020B0503020204020204" pitchFamily="34" charset="-122"/>
                <a:ea typeface="微软雅黑" panose="020B0503020204020204" pitchFamily="34" charset="-122"/>
              </a:rPr>
              <a:t>- </a:t>
            </a:r>
            <a:r>
              <a:rPr lang="zh-CN" altLang="en-US" b="1" dirty="0">
                <a:solidFill>
                  <a:prstClr val="white"/>
                </a:solidFill>
                <a:latin typeface="微软雅黑" panose="020B0503020204020204" pitchFamily="34" charset="-122"/>
                <a:ea typeface="微软雅黑" panose="020B0503020204020204" pitchFamily="34" charset="-122"/>
              </a:rPr>
              <a:t>载入图像 </a:t>
            </a:r>
            <a:r>
              <a:rPr lang="en-US" altLang="zh-CN" b="1" dirty="0">
                <a:solidFill>
                  <a:prstClr val="white"/>
                </a:solidFill>
                <a:latin typeface="微软雅黑" panose="020B0503020204020204" pitchFamily="34" charset="-122"/>
                <a:ea typeface="微软雅黑" panose="020B0503020204020204" pitchFamily="34" charset="-122"/>
              </a:rPr>
              <a:t>- </a:t>
            </a:r>
            <a:r>
              <a:rPr lang="zh-CN" altLang="en-US" b="1" dirty="0">
                <a:solidFill>
                  <a:prstClr val="white"/>
                </a:solidFill>
                <a:latin typeface="微软雅黑" panose="020B0503020204020204" pitchFamily="34" charset="-122"/>
                <a:ea typeface="微软雅黑" panose="020B0503020204020204" pitchFamily="34" charset="-122"/>
              </a:rPr>
              <a:t>人脸识别 </a:t>
            </a:r>
            <a:r>
              <a:rPr lang="en-US" altLang="zh-CN" b="1" dirty="0">
                <a:solidFill>
                  <a:prstClr val="white"/>
                </a:solidFill>
                <a:latin typeface="微软雅黑" panose="020B0503020204020204" pitchFamily="34" charset="-122"/>
                <a:ea typeface="微软雅黑" panose="020B0503020204020204" pitchFamily="34" charset="-122"/>
              </a:rPr>
              <a:t>- </a:t>
            </a:r>
            <a:r>
              <a:rPr lang="zh-CN" altLang="en-US" b="1" dirty="0">
                <a:solidFill>
                  <a:prstClr val="white"/>
                </a:solidFill>
                <a:latin typeface="微软雅黑" panose="020B0503020204020204" pitchFamily="34" charset="-122"/>
                <a:ea typeface="微软雅黑" panose="020B0503020204020204" pitchFamily="34" charset="-122"/>
              </a:rPr>
              <a:t>表情识别 </a:t>
            </a:r>
            <a:r>
              <a:rPr lang="en-US" altLang="zh-CN" b="1" dirty="0">
                <a:solidFill>
                  <a:prstClr val="white"/>
                </a:solidFill>
                <a:latin typeface="微软雅黑" panose="020B0503020204020204" pitchFamily="34" charset="-122"/>
                <a:ea typeface="微软雅黑" panose="020B0503020204020204" pitchFamily="34" charset="-122"/>
              </a:rPr>
              <a:t>- </a:t>
            </a:r>
            <a:r>
              <a:rPr lang="zh-CN" altLang="en-US" b="1" dirty="0">
                <a:solidFill>
                  <a:prstClr val="white"/>
                </a:solidFill>
                <a:latin typeface="微软雅黑" panose="020B0503020204020204" pitchFamily="34" charset="-122"/>
                <a:ea typeface="微软雅黑" panose="020B0503020204020204" pitchFamily="34" charset="-122"/>
              </a:rPr>
              <a:t>图像处理</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导入模型</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err="1">
                <a:solidFill>
                  <a:prstClr val="white"/>
                </a:solidFill>
                <a:latin typeface="Times New Roman" panose="02020603050405020304" pitchFamily="18" charset="0"/>
                <a:ea typeface="宋体" panose="02010600030101010101" pitchFamily="2" charset="-122"/>
                <a:cs typeface="Times New Roman" panose="02020603050405020304" pitchFamily="18" charset="0"/>
              </a:rPr>
              <a:t>Keras</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导入已经训练好的人脸识别模型和表情识别模型</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载入图像</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err="1">
                <a:solidFill>
                  <a:prstClr val="white"/>
                </a:solidFill>
                <a:latin typeface="Times New Roman" panose="02020603050405020304" pitchFamily="18" charset="0"/>
                <a:ea typeface="宋体" panose="02010600030101010101" pitchFamily="2" charset="-122"/>
                <a:cs typeface="Times New Roman" panose="02020603050405020304" pitchFamily="18" charset="0"/>
              </a:rPr>
              <a:t>PyQt</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获取文件路径，再使用</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NumPy</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将图像文件转换成</a:t>
            </a:r>
            <a:r>
              <a:rPr lang="zh-CN" altLang="en-US" b="1" dirty="0">
                <a:solidFill>
                  <a:prstClr val="white"/>
                </a:solidFill>
                <a:latin typeface="微软雅黑" panose="020B0503020204020204" pitchFamily="34" charset="-122"/>
                <a:ea typeface="微软雅黑" panose="020B0503020204020204" pitchFamily="34" charset="-122"/>
              </a:rPr>
              <a:t>矩阵数据</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，最后将矩阵导入</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OpenCV</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进行储存。同时将图像展示在</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GUI</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的图像框内</a:t>
            </a:r>
          </a:p>
        </p:txBody>
      </p:sp>
      <p:pic>
        <p:nvPicPr>
          <p:cNvPr id="4" name="图片 3" descr="文本, 信件&#10;&#10;描述已自动生成">
            <a:extLst>
              <a:ext uri="{FF2B5EF4-FFF2-40B4-BE49-F238E27FC236}">
                <a16:creationId xmlns:a16="http://schemas.microsoft.com/office/drawing/2014/main" id="{05052080-7818-10C7-230A-F79FBD472B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904" y="172258"/>
            <a:ext cx="4415902" cy="4636697"/>
          </a:xfrm>
          <a:prstGeom prst="rect">
            <a:avLst/>
          </a:prstGeom>
        </p:spPr>
      </p:pic>
    </p:spTree>
    <p:extLst>
      <p:ext uri="{BB962C8B-B14F-4D97-AF65-F5344CB8AC3E}">
        <p14:creationId xmlns:p14="http://schemas.microsoft.com/office/powerpoint/2010/main" val="127316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静态图像识别</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识别器功能实现</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6218708" cy="2339102"/>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人脸识别</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：将图像转换为</a:t>
            </a:r>
            <a:r>
              <a:rPr lang="zh-CN" altLang="en-US" b="1" dirty="0">
                <a:solidFill>
                  <a:prstClr val="white"/>
                </a:solidFill>
                <a:latin typeface="微软雅黑" panose="020B0503020204020204" pitchFamily="34" charset="-122"/>
                <a:ea typeface="微软雅黑" panose="020B0503020204020204" pitchFamily="34" charset="-122"/>
              </a:rPr>
              <a:t>灰度图像</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，并将灰度图像输入到模型中计算，得到包含</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人脸位置信息</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的数据包</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表情识别</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：通过数据包的信息</a:t>
            </a:r>
            <a:r>
              <a:rPr lang="zh-CN" altLang="en-US" b="1" dirty="0">
                <a:solidFill>
                  <a:prstClr val="white"/>
                </a:solidFill>
                <a:latin typeface="微软雅黑" panose="020B0503020204020204" pitchFamily="34" charset="-122"/>
                <a:ea typeface="微软雅黑" panose="020B0503020204020204" pitchFamily="34" charset="-122"/>
              </a:rPr>
              <a:t>切割图片</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，得到一张只包含人脸的正方形图片。根据模型的需求，使用</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NumPy</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将其转换为</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float32</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类型，</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48*48</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大小的矩阵，并输入到模型中进行计算，找到拟合度最高的表情序号</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图像处理</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：将表情信息整理成文本内容，并添加到图像上</a:t>
            </a:r>
          </a:p>
        </p:txBody>
      </p:sp>
      <p:pic>
        <p:nvPicPr>
          <p:cNvPr id="4" name="图片 3" descr="文本, 信件&#10;&#10;描述已自动生成">
            <a:extLst>
              <a:ext uri="{FF2B5EF4-FFF2-40B4-BE49-F238E27FC236}">
                <a16:creationId xmlns:a16="http://schemas.microsoft.com/office/drawing/2014/main" id="{786EA939-3CC7-D328-20D5-E1CD83BD73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904" y="172258"/>
            <a:ext cx="4415902" cy="4636697"/>
          </a:xfrm>
          <a:prstGeom prst="rect">
            <a:avLst/>
          </a:prstGeom>
        </p:spPr>
      </p:pic>
    </p:spTree>
    <p:extLst>
      <p:ext uri="{BB962C8B-B14F-4D97-AF65-F5344CB8AC3E}">
        <p14:creationId xmlns:p14="http://schemas.microsoft.com/office/powerpoint/2010/main" val="425110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236510"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视频流识别</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识别器功能实现</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4" y="2678162"/>
            <a:ext cx="5374646" cy="2616101"/>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视频流识别包含了视频识别和实时识别两项功能，与静态图像识别相比，其技术难点在于：</a:t>
            </a:r>
            <a:endParaRPr lang="zh-CN" altLang="en-US" b="1"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视频流处理</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：通过</a:t>
            </a:r>
            <a:r>
              <a:rPr lang="en-US" altLang="zh-CN" b="1" dirty="0" err="1">
                <a:solidFill>
                  <a:prstClr val="white"/>
                </a:solidFill>
                <a:latin typeface="Times New Roman" panose="02020603050405020304" pitchFamily="18" charset="0"/>
                <a:ea typeface="宋体" panose="02010600030101010101" pitchFamily="2" charset="-122"/>
                <a:cs typeface="Times New Roman" panose="02020603050405020304" pitchFamily="18" charset="0"/>
              </a:rPr>
              <a:t>VideoCapture</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对视频流进行采样，并将每一次的采样结果进行人脸检测和表情识别。</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补帧动画</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：为了提高视频流的处理效率，在识别到人脸表情后会对连续的帧进行冷却，避免频繁的表情识别。适当调整帧之间的间隔，实现连续帧之间的插帧处理，从而产生流畅的动画效果。</a:t>
            </a:r>
          </a:p>
        </p:txBody>
      </p:sp>
      <p:pic>
        <p:nvPicPr>
          <p:cNvPr id="9" name="图片 8" descr="社交网站的屏幕截图&#10;&#10;描述已自动生成">
            <a:extLst>
              <a:ext uri="{FF2B5EF4-FFF2-40B4-BE49-F238E27FC236}">
                <a16:creationId xmlns:a16="http://schemas.microsoft.com/office/drawing/2014/main" id="{D6E7261D-8881-5C72-3C52-2DDCE7550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3926" y="226969"/>
            <a:ext cx="4144945" cy="4352192"/>
          </a:xfrm>
          <a:prstGeom prst="rect">
            <a:avLst/>
          </a:prstGeom>
        </p:spPr>
      </p:pic>
      <p:pic>
        <p:nvPicPr>
          <p:cNvPr id="11" name="图片 10" descr="图形用户界面, 文本&#10;&#10;描述已自动生成">
            <a:extLst>
              <a:ext uri="{FF2B5EF4-FFF2-40B4-BE49-F238E27FC236}">
                <a16:creationId xmlns:a16="http://schemas.microsoft.com/office/drawing/2014/main" id="{7EC82337-CB74-DBE5-979F-9CE13DBC39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3447" y="2278839"/>
            <a:ext cx="4144945" cy="4352192"/>
          </a:xfrm>
          <a:prstGeom prst="rect">
            <a:avLst/>
          </a:prstGeom>
        </p:spPr>
      </p:pic>
    </p:spTree>
    <p:extLst>
      <p:ext uri="{BB962C8B-B14F-4D97-AF65-F5344CB8AC3E}">
        <p14:creationId xmlns:p14="http://schemas.microsoft.com/office/powerpoint/2010/main" val="82450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1826141"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项目成果</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pic>
        <p:nvPicPr>
          <p:cNvPr id="5" name="图片 4">
            <a:extLst>
              <a:ext uri="{FF2B5EF4-FFF2-40B4-BE49-F238E27FC236}">
                <a16:creationId xmlns:a16="http://schemas.microsoft.com/office/drawing/2014/main" id="{FF678F86-D6FF-5926-5D62-D6F9E179F903}"/>
              </a:ext>
            </a:extLst>
          </p:cNvPr>
          <p:cNvPicPr>
            <a:picLocks noChangeAspect="1"/>
          </p:cNvPicPr>
          <p:nvPr/>
        </p:nvPicPr>
        <p:blipFill>
          <a:blip r:embed="rId6"/>
          <a:stretch>
            <a:fillRect/>
          </a:stretch>
        </p:blipFill>
        <p:spPr>
          <a:xfrm>
            <a:off x="3863587" y="427163"/>
            <a:ext cx="7526613" cy="5858063"/>
          </a:xfrm>
          <a:prstGeom prst="rect">
            <a:avLst/>
          </a:prstGeom>
          <a:ln>
            <a:solidFill>
              <a:schemeClr val="tx1"/>
            </a:solidFill>
          </a:ln>
        </p:spPr>
      </p:pic>
      <p:sp>
        <p:nvSpPr>
          <p:cNvPr id="89" name="文本框 88">
            <a:extLst>
              <a:ext uri="{FF2B5EF4-FFF2-40B4-BE49-F238E27FC236}">
                <a16:creationId xmlns:a16="http://schemas.microsoft.com/office/drawing/2014/main" id="{911845C7-4812-4BDC-A10F-B7AAB23E1FE2}"/>
              </a:ext>
            </a:extLst>
          </p:cNvPr>
          <p:cNvSpPr txBox="1"/>
          <p:nvPr/>
        </p:nvSpPr>
        <p:spPr>
          <a:xfrm>
            <a:off x="375524" y="2695410"/>
            <a:ext cx="8333903" cy="2646878"/>
          </a:xfrm>
          <a:prstGeom prst="rect">
            <a:avLst/>
          </a:prstGeom>
          <a:solidFill>
            <a:srgbClr val="232999">
              <a:alpha val="74902"/>
            </a:srgbClr>
          </a:solidFill>
        </p:spPr>
        <p:txBody>
          <a:bodyPr wrap="square" rtlCol="0">
            <a:spAutoFit/>
          </a:bodyPr>
          <a:lstStyle>
            <a:defPPr>
              <a:defRPr lang="zh-CN"/>
            </a:defPPr>
            <a:lvl1pPr marR="0" lvl="0" indent="0" fontAlgn="auto">
              <a:spcBef>
                <a:spcPts val="600"/>
              </a:spcBef>
              <a:spcAft>
                <a:spcPts val="600"/>
              </a:spcAft>
              <a:buClrTx/>
              <a:buSzTx/>
              <a:buFontTx/>
              <a:buNone/>
              <a:tabLst/>
              <a:defRPr b="1">
                <a:solidFill>
                  <a:prstClr val="white"/>
                </a:solidFill>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本项目所有成果已在</a:t>
            </a:r>
            <a:r>
              <a:rPr lang="en-US" altLang="zh-CN" dirty="0" err="1">
                <a:solidFill>
                  <a:schemeClr val="accent4">
                    <a:lumMod val="20000"/>
                    <a:lumOff val="80000"/>
                  </a:schemeClr>
                </a:solidFill>
                <a:latin typeface="微软雅黑" panose="020B0503020204020204" pitchFamily="34" charset="-122"/>
                <a:ea typeface="微软雅黑" panose="020B0503020204020204" pitchFamily="34" charset="-122"/>
                <a:cs typeface="+mn-cs"/>
              </a:rPr>
              <a:t>Github</a:t>
            </a:r>
            <a:r>
              <a:rPr lang="zh-CN" altLang="en-US" dirty="0"/>
              <a:t>平台公开发布</a:t>
            </a:r>
            <a:endParaRPr lang="en-US" altLang="zh-CN" dirty="0"/>
          </a:p>
          <a:p>
            <a:r>
              <a:rPr lang="zh-CN" altLang="en-US" dirty="0"/>
              <a:t>在单人</a:t>
            </a:r>
            <a:r>
              <a:rPr lang="en-US" altLang="zh-CN" dirty="0"/>
              <a:t>/</a:t>
            </a:r>
            <a:r>
              <a:rPr lang="zh-CN" altLang="en-US" dirty="0"/>
              <a:t>多人图片、单人</a:t>
            </a:r>
            <a:r>
              <a:rPr lang="en-US" altLang="zh-CN" dirty="0"/>
              <a:t>/</a:t>
            </a:r>
            <a:r>
              <a:rPr lang="zh-CN" altLang="en-US" dirty="0"/>
              <a:t>多人视频，单人摄像头实拍等多项验证</a:t>
            </a:r>
            <a:r>
              <a:rPr lang="en-US" altLang="zh-CN" dirty="0"/>
              <a:t>(</a:t>
            </a:r>
            <a:r>
              <a:rPr lang="zh-CN" altLang="en-US" dirty="0"/>
              <a:t>含</a:t>
            </a:r>
            <a:r>
              <a:rPr lang="en-US" altLang="zh-CN" dirty="0">
                <a:latin typeface="微软雅黑" panose="020B0503020204020204" pitchFamily="34" charset="-122"/>
                <a:ea typeface="微软雅黑" panose="020B0503020204020204" pitchFamily="34" charset="-122"/>
                <a:cs typeface="+mn-cs"/>
              </a:rPr>
              <a:t>60</a:t>
            </a:r>
            <a:r>
              <a:rPr lang="zh-CN" altLang="en-US" dirty="0"/>
              <a:t>个人脸</a:t>
            </a:r>
            <a:r>
              <a:rPr lang="en-US" altLang="zh-CN" dirty="0"/>
              <a:t>)</a:t>
            </a:r>
            <a:r>
              <a:rPr lang="zh-CN" altLang="en-US" dirty="0"/>
              <a:t>中：</a:t>
            </a:r>
            <a:endParaRPr lang="en-US" altLang="zh-CN" dirty="0"/>
          </a:p>
          <a:p>
            <a:r>
              <a:rPr lang="zh-CN" altLang="en-US" dirty="0"/>
              <a:t>识别到人脸</a:t>
            </a:r>
            <a:r>
              <a:rPr lang="en-US" altLang="zh-CN" dirty="0">
                <a:latin typeface="微软雅黑" panose="020B0503020204020204" pitchFamily="34" charset="-122"/>
                <a:ea typeface="微软雅黑" panose="020B0503020204020204" pitchFamily="34" charset="-122"/>
                <a:cs typeface="+mn-cs"/>
              </a:rPr>
              <a:t>56</a:t>
            </a:r>
            <a:r>
              <a:rPr lang="zh-CN" altLang="en-US" dirty="0"/>
              <a:t>个，正确识别表情</a:t>
            </a:r>
            <a:r>
              <a:rPr lang="en-US" altLang="zh-CN" dirty="0">
                <a:latin typeface="微软雅黑" panose="020B0503020204020204" pitchFamily="34" charset="-122"/>
                <a:ea typeface="微软雅黑" panose="020B0503020204020204" pitchFamily="34" charset="-122"/>
                <a:cs typeface="+mn-cs"/>
              </a:rPr>
              <a:t>49</a:t>
            </a:r>
            <a:r>
              <a:rPr lang="zh-CN" altLang="en-US" dirty="0"/>
              <a:t>个。识别正确率高于</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cs typeface="+mn-cs"/>
              </a:rPr>
              <a:t>80%</a:t>
            </a:r>
            <a:r>
              <a:rPr lang="zh-CN" altLang="en-US" dirty="0"/>
              <a:t>。</a:t>
            </a:r>
            <a:endParaRPr lang="en-US" altLang="zh-CN" dirty="0"/>
          </a:p>
          <a:p>
            <a:pPr>
              <a:spcAft>
                <a:spcPts val="0"/>
              </a:spcAft>
            </a:pPr>
            <a:r>
              <a:rPr lang="zh-CN" altLang="en-US" dirty="0"/>
              <a:t>图片识别用时：</a:t>
            </a:r>
            <a:r>
              <a:rPr lang="en-US" altLang="zh-CN" dirty="0">
                <a:latin typeface="微软雅黑" panose="020B0503020204020204" pitchFamily="34" charset="-122"/>
                <a:ea typeface="微软雅黑" panose="020B0503020204020204" pitchFamily="34" charset="-122"/>
                <a:cs typeface="+mn-cs"/>
              </a:rPr>
              <a:t>0.05-0.25s</a:t>
            </a:r>
          </a:p>
          <a:p>
            <a:pPr>
              <a:spcBef>
                <a:spcPts val="0"/>
              </a:spcBef>
              <a:spcAft>
                <a:spcPts val="0"/>
              </a:spcAft>
            </a:pPr>
            <a:r>
              <a:rPr lang="zh-CN" altLang="en-US" dirty="0"/>
              <a:t>视频识别帧率：</a:t>
            </a:r>
            <a:r>
              <a:rPr lang="en-US" altLang="zh-CN" dirty="0">
                <a:latin typeface="微软雅黑" panose="020B0503020204020204" pitchFamily="34" charset="-122"/>
                <a:ea typeface="微软雅黑" panose="020B0503020204020204" pitchFamily="34" charset="-122"/>
                <a:cs typeface="+mn-cs"/>
              </a:rPr>
              <a:t>15-30FPS</a:t>
            </a:r>
            <a:r>
              <a:rPr lang="en-US" altLang="zh-CN" dirty="0"/>
              <a:t>(</a:t>
            </a:r>
            <a:r>
              <a:rPr lang="zh-CN" altLang="en-US" dirty="0"/>
              <a:t>含补帧</a:t>
            </a:r>
            <a:r>
              <a:rPr lang="en-US" altLang="zh-CN" dirty="0"/>
              <a:t>)</a:t>
            </a:r>
          </a:p>
          <a:p>
            <a:pPr>
              <a:spcBef>
                <a:spcPts val="0"/>
              </a:spcBef>
            </a:pPr>
            <a:r>
              <a:rPr lang="zh-CN" altLang="en-US" dirty="0"/>
              <a:t>实时识别帧率：</a:t>
            </a:r>
            <a:r>
              <a:rPr lang="en-US" altLang="zh-CN" dirty="0">
                <a:latin typeface="微软雅黑" panose="020B0503020204020204" pitchFamily="34" charset="-122"/>
                <a:ea typeface="微软雅黑" panose="020B0503020204020204" pitchFamily="34" charset="-122"/>
                <a:cs typeface="+mn-cs"/>
              </a:rPr>
              <a:t>10-20FPS</a:t>
            </a:r>
            <a:r>
              <a:rPr lang="en-US" altLang="zh-CN" dirty="0"/>
              <a:t>(</a:t>
            </a:r>
            <a:r>
              <a:rPr lang="zh-CN" altLang="en-US" dirty="0"/>
              <a:t>含补帧</a:t>
            </a:r>
            <a:r>
              <a:rPr lang="en-US" altLang="zh-CN" dirty="0"/>
              <a:t>)</a:t>
            </a:r>
          </a:p>
          <a:p>
            <a:r>
              <a:rPr lang="zh-CN" altLang="en-US" dirty="0"/>
              <a:t>复杂表情和微表情约占总表情数量的</a:t>
            </a:r>
            <a:r>
              <a:rPr lang="en-US" altLang="zh-CN" dirty="0"/>
              <a:t>30%</a:t>
            </a:r>
            <a:r>
              <a:rPr lang="zh-CN" altLang="en-US" dirty="0"/>
              <a:t>，拟合度超过</a:t>
            </a:r>
            <a:r>
              <a:rPr lang="en-US" altLang="zh-CN" dirty="0">
                <a:solidFill>
                  <a:schemeClr val="accent4">
                    <a:lumMod val="20000"/>
                    <a:lumOff val="80000"/>
                  </a:schemeClr>
                </a:solidFill>
                <a:latin typeface="微软雅黑" panose="020B0503020204020204" pitchFamily="34" charset="-122"/>
                <a:ea typeface="微软雅黑" panose="020B0503020204020204" pitchFamily="34" charset="-122"/>
                <a:cs typeface="+mn-cs"/>
              </a:rPr>
              <a:t>65%</a:t>
            </a:r>
            <a:r>
              <a:rPr lang="zh-CN" altLang="en-US" dirty="0"/>
              <a:t>。</a:t>
            </a:r>
            <a:endParaRPr lang="en-US" altLang="zh-CN" dirty="0"/>
          </a:p>
        </p:txBody>
      </p:sp>
    </p:spTree>
    <p:extLst>
      <p:ext uri="{BB962C8B-B14F-4D97-AF65-F5344CB8AC3E}">
        <p14:creationId xmlns:p14="http://schemas.microsoft.com/office/powerpoint/2010/main" val="184836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564B4395-3A95-4FAB-965A-BA5D7354C5F1}"/>
              </a:ext>
            </a:extLst>
          </p:cNvPr>
          <p:cNvSpPr/>
          <p:nvPr/>
        </p:nvSpPr>
        <p:spPr>
          <a:xfrm>
            <a:off x="708660" y="3675444"/>
            <a:ext cx="5606840" cy="201358"/>
          </a:xfrm>
          <a:custGeom>
            <a:avLst/>
            <a:gdLst>
              <a:gd name="connsiteX0" fmla="*/ 0 w 5440680"/>
              <a:gd name="connsiteY0" fmla="*/ 0 h 308610"/>
              <a:gd name="connsiteX1" fmla="*/ 754380 w 5440680"/>
              <a:gd name="connsiteY1" fmla="*/ 0 h 308610"/>
              <a:gd name="connsiteX2" fmla="*/ 1017270 w 5440680"/>
              <a:gd name="connsiteY2" fmla="*/ 308610 h 308610"/>
              <a:gd name="connsiteX3" fmla="*/ 1474470 w 5440680"/>
              <a:gd name="connsiteY3" fmla="*/ 11430 h 308610"/>
              <a:gd name="connsiteX4" fmla="*/ 5440680 w 5440680"/>
              <a:gd name="connsiteY4" fmla="*/ 0 h 308610"/>
              <a:gd name="connsiteX0" fmla="*/ 0 w 5440680"/>
              <a:gd name="connsiteY0" fmla="*/ 3810 h 312420"/>
              <a:gd name="connsiteX1" fmla="*/ 1028700 w 5440680"/>
              <a:gd name="connsiteY1" fmla="*/ 0 h 312420"/>
              <a:gd name="connsiteX2" fmla="*/ 1017270 w 5440680"/>
              <a:gd name="connsiteY2" fmla="*/ 312420 h 312420"/>
              <a:gd name="connsiteX3" fmla="*/ 1474470 w 5440680"/>
              <a:gd name="connsiteY3" fmla="*/ 15240 h 312420"/>
              <a:gd name="connsiteX4" fmla="*/ 5440680 w 5440680"/>
              <a:gd name="connsiteY4" fmla="*/ 3810 h 312420"/>
              <a:gd name="connsiteX0" fmla="*/ 0 w 4335011"/>
              <a:gd name="connsiteY0" fmla="*/ 3810 h 312420"/>
              <a:gd name="connsiteX1" fmla="*/ 1028700 w 4335011"/>
              <a:gd name="connsiteY1" fmla="*/ 0 h 312420"/>
              <a:gd name="connsiteX2" fmla="*/ 1017270 w 4335011"/>
              <a:gd name="connsiteY2" fmla="*/ 312420 h 312420"/>
              <a:gd name="connsiteX3" fmla="*/ 1474470 w 4335011"/>
              <a:gd name="connsiteY3" fmla="*/ 15240 h 312420"/>
              <a:gd name="connsiteX4" fmla="*/ 4335011 w 4335011"/>
              <a:gd name="connsiteY4" fmla="*/ 43220 h 312420"/>
              <a:gd name="connsiteX0" fmla="*/ 0 w 4332558"/>
              <a:gd name="connsiteY0" fmla="*/ 3810 h 312420"/>
              <a:gd name="connsiteX1" fmla="*/ 1028700 w 4332558"/>
              <a:gd name="connsiteY1" fmla="*/ 0 h 312420"/>
              <a:gd name="connsiteX2" fmla="*/ 1017270 w 4332558"/>
              <a:gd name="connsiteY2" fmla="*/ 312420 h 312420"/>
              <a:gd name="connsiteX3" fmla="*/ 1474470 w 4332558"/>
              <a:gd name="connsiteY3" fmla="*/ 15240 h 312420"/>
              <a:gd name="connsiteX4" fmla="*/ 4332558 w 4332558"/>
              <a:gd name="connsiteY4" fmla="*/ 8737 h 312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558" h="312420">
                <a:moveTo>
                  <a:pt x="0" y="3810"/>
                </a:moveTo>
                <a:lnTo>
                  <a:pt x="1028700" y="0"/>
                </a:lnTo>
                <a:lnTo>
                  <a:pt x="1017270" y="312420"/>
                </a:lnTo>
                <a:lnTo>
                  <a:pt x="1474470" y="15240"/>
                </a:lnTo>
                <a:lnTo>
                  <a:pt x="4332558" y="8737"/>
                </a:lnTo>
              </a:path>
            </a:pathLst>
          </a:custGeom>
          <a:noFill/>
          <a:ln w="254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文本框 19">
            <a:extLst>
              <a:ext uri="{FF2B5EF4-FFF2-40B4-BE49-F238E27FC236}">
                <a16:creationId xmlns:a16="http://schemas.microsoft.com/office/drawing/2014/main" id="{0A7520F4-13BC-43B1-B0D9-AA91E5B9C5BD}"/>
              </a:ext>
            </a:extLst>
          </p:cNvPr>
          <p:cNvSpPr txBox="1"/>
          <p:nvPr/>
        </p:nvSpPr>
        <p:spPr>
          <a:xfrm>
            <a:off x="587375" y="5271349"/>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alpha val="90000"/>
                  </a:schemeClr>
                </a:solidFill>
                <a:effectLst/>
                <a:uLnTx/>
                <a:uFillTx/>
                <a:cs typeface="+mn-ea"/>
                <a:sym typeface="+mn-lt"/>
              </a:rPr>
              <a:t>答辩人</a:t>
            </a:r>
            <a:r>
              <a:rPr lang="zh-CN" altLang="en-US" sz="2000" b="1" dirty="0">
                <a:solidFill>
                  <a:schemeClr val="accent1">
                    <a:alpha val="90000"/>
                  </a:schemeClr>
                </a:solidFill>
                <a:cs typeface="+mn-ea"/>
                <a:sym typeface="+mn-lt"/>
              </a:rPr>
              <a:t>：汪哲文</a:t>
            </a:r>
            <a:endParaRPr kumimoji="0" lang="zh-CN" altLang="en-US" sz="2000" b="0" i="0" u="none" strike="noStrike" kern="1200" cap="none" spc="0" normalizeH="0" baseline="0" noProof="0" dirty="0">
              <a:ln>
                <a:noFill/>
              </a:ln>
              <a:solidFill>
                <a:prstClr val="black"/>
              </a:solidFill>
              <a:effectLst/>
              <a:uLnTx/>
              <a:uFillTx/>
              <a:cs typeface="+mn-ea"/>
              <a:sym typeface="+mn-lt"/>
            </a:endParaRPr>
          </a:p>
        </p:txBody>
      </p:sp>
      <p:sp>
        <p:nvSpPr>
          <p:cNvPr id="21" name="文本框 20">
            <a:extLst>
              <a:ext uri="{FF2B5EF4-FFF2-40B4-BE49-F238E27FC236}">
                <a16:creationId xmlns:a16="http://schemas.microsoft.com/office/drawing/2014/main" id="{962ECAC8-F411-4102-8B17-3049DA31C738}"/>
              </a:ext>
            </a:extLst>
          </p:cNvPr>
          <p:cNvSpPr txBox="1"/>
          <p:nvPr/>
        </p:nvSpPr>
        <p:spPr>
          <a:xfrm>
            <a:off x="587375" y="5716080"/>
            <a:ext cx="22365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alpha val="90000"/>
                  </a:schemeClr>
                </a:solidFill>
                <a:effectLst/>
                <a:uLnTx/>
                <a:uFillTx/>
                <a:cs typeface="+mn-ea"/>
                <a:sym typeface="+mn-lt"/>
              </a:rPr>
              <a:t>指导教师：苏连成</a:t>
            </a:r>
            <a:endParaRPr kumimoji="0" lang="zh-CN" altLang="en-US" sz="2000" b="0" i="0" u="none" strike="noStrike" kern="1200" cap="none" spc="0" normalizeH="0" baseline="0" noProof="0" dirty="0">
              <a:ln>
                <a:noFill/>
              </a:ln>
              <a:solidFill>
                <a:prstClr val="black"/>
              </a:solidFill>
              <a:effectLst/>
              <a:uLnTx/>
              <a:uFillTx/>
              <a:cs typeface="+mn-ea"/>
              <a:sym typeface="+mn-lt"/>
            </a:endParaRPr>
          </a:p>
        </p:txBody>
      </p:sp>
      <p:sp>
        <p:nvSpPr>
          <p:cNvPr id="2" name="文本框 1">
            <a:extLst>
              <a:ext uri="{FF2B5EF4-FFF2-40B4-BE49-F238E27FC236}">
                <a16:creationId xmlns:a16="http://schemas.microsoft.com/office/drawing/2014/main" id="{6C46F7CA-A1A5-D4AB-FEA6-404ED464688E}"/>
              </a:ext>
            </a:extLst>
          </p:cNvPr>
          <p:cNvSpPr txBox="1"/>
          <p:nvPr/>
        </p:nvSpPr>
        <p:spPr>
          <a:xfrm>
            <a:off x="587375" y="1612896"/>
            <a:ext cx="6534878" cy="1846659"/>
          </a:xfrm>
          <a:prstGeom prst="rect">
            <a:avLst/>
          </a:prstGeom>
          <a:noFill/>
        </p:spPr>
        <p:txBody>
          <a:bodyPr wrap="square" rtlCol="0">
            <a:spAutoFit/>
          </a:bodyPr>
          <a:lstStyle/>
          <a:p>
            <a:pPr indent="0" fontAlgn="ctr"/>
            <a:r>
              <a:rPr lang="zh-CN" altLang="en-US" sz="66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rPr>
              <a:t>感谢聆听</a:t>
            </a:r>
            <a:endParaRPr lang="en-US" altLang="zh-CN" sz="66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endParaRPr>
          </a:p>
          <a:p>
            <a:pPr indent="0" fontAlgn="ctr"/>
            <a:r>
              <a:rPr lang="zh-CN" altLang="en-US" sz="4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rPr>
              <a:t>恳请各位老师批评指正</a:t>
            </a:r>
          </a:p>
        </p:txBody>
      </p:sp>
      <p:sp>
        <p:nvSpPr>
          <p:cNvPr id="3" name="文本框 2">
            <a:extLst>
              <a:ext uri="{FF2B5EF4-FFF2-40B4-BE49-F238E27FC236}">
                <a16:creationId xmlns:a16="http://schemas.microsoft.com/office/drawing/2014/main" id="{CDE3B6C7-CF46-DFD2-F4C3-ECC88947B80D}"/>
              </a:ext>
            </a:extLst>
          </p:cNvPr>
          <p:cNvSpPr txBox="1"/>
          <p:nvPr/>
        </p:nvSpPr>
        <p:spPr>
          <a:xfrm>
            <a:off x="587375" y="3979084"/>
            <a:ext cx="45448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1">
                    <a:alpha val="90000"/>
                  </a:schemeClr>
                </a:solidFill>
                <a:effectLst/>
                <a:uLnTx/>
                <a:uFillTx/>
                <a:cs typeface="+mn-ea"/>
                <a:sym typeface="+mn-lt"/>
              </a:rPr>
              <a:t>基于机器视觉的人脸表情识别系统设计</a:t>
            </a:r>
          </a:p>
        </p:txBody>
      </p:sp>
    </p:spTree>
    <p:extLst>
      <p:ext uri="{BB962C8B-B14F-4D97-AF65-F5344CB8AC3E}">
        <p14:creationId xmlns:p14="http://schemas.microsoft.com/office/powerpoint/2010/main" val="353310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458E2ED-F468-49C7-A036-8053AEDDE968}"/>
              </a:ext>
            </a:extLst>
          </p:cNvPr>
          <p:cNvGrpSpPr/>
          <p:nvPr/>
        </p:nvGrpSpPr>
        <p:grpSpPr>
          <a:xfrm>
            <a:off x="0" y="0"/>
            <a:ext cx="4206240" cy="6858000"/>
            <a:chOff x="0" y="0"/>
            <a:chExt cx="4206240" cy="6858000"/>
          </a:xfrm>
        </p:grpSpPr>
        <p:sp>
          <p:nvSpPr>
            <p:cNvPr id="4" name="矩形 3">
              <a:extLst>
                <a:ext uri="{FF2B5EF4-FFF2-40B4-BE49-F238E27FC236}">
                  <a16:creationId xmlns:a16="http://schemas.microsoft.com/office/drawing/2014/main" id="{02267F3D-DDD4-4D02-AB70-B46B4364B2D3}"/>
                </a:ext>
              </a:extLst>
            </p:cNvPr>
            <p:cNvSpPr/>
            <p:nvPr/>
          </p:nvSpPr>
          <p:spPr>
            <a:xfrm>
              <a:off x="0" y="0"/>
              <a:ext cx="420624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a:extLst>
                <a:ext uri="{FF2B5EF4-FFF2-40B4-BE49-F238E27FC236}">
                  <a16:creationId xmlns:a16="http://schemas.microsoft.com/office/drawing/2014/main" id="{7DD10F79-7669-41E1-A5C5-620AEBD0D0BF}"/>
                </a:ext>
              </a:extLst>
            </p:cNvPr>
            <p:cNvPicPr>
              <a:picLocks noChangeAspect="1"/>
            </p:cNvPicPr>
            <p:nvPr/>
          </p:nvPicPr>
          <p:blipFill rotWithShape="1">
            <a:blip r:embed="rId10"/>
            <a:srcRect r="65538"/>
            <a:stretch/>
          </p:blipFill>
          <p:spPr>
            <a:xfrm>
              <a:off x="0" y="30480"/>
              <a:ext cx="4201610" cy="6797040"/>
            </a:xfrm>
            <a:prstGeom prst="rect">
              <a:avLst/>
            </a:prstGeom>
          </p:spPr>
        </p:pic>
        <p:sp>
          <p:nvSpPr>
            <p:cNvPr id="6" name="矩形 5">
              <a:extLst>
                <a:ext uri="{FF2B5EF4-FFF2-40B4-BE49-F238E27FC236}">
                  <a16:creationId xmlns:a16="http://schemas.microsoft.com/office/drawing/2014/main" id="{41FE5AE6-C480-448A-824E-9D4DAB275ADE}"/>
                </a:ext>
              </a:extLst>
            </p:cNvPr>
            <p:cNvSpPr/>
            <p:nvPr/>
          </p:nvSpPr>
          <p:spPr>
            <a:xfrm>
              <a:off x="0" y="0"/>
              <a:ext cx="4206240" cy="6858000"/>
            </a:xfrm>
            <a:prstGeom prst="rect">
              <a:avLst/>
            </a:prstGeom>
            <a:gradFill>
              <a:gsLst>
                <a:gs pos="0">
                  <a:schemeClr val="accent1">
                    <a:lumMod val="5000"/>
                    <a:lumOff val="95000"/>
                    <a:alpha val="0"/>
                  </a:schemeClr>
                </a:gs>
                <a:gs pos="52400">
                  <a:srgbClr val="FBFCFE"/>
                </a:gs>
                <a:gs pos="89000">
                  <a:srgbClr val="FDFEFF">
                    <a:alpha val="98000"/>
                  </a:srgbClr>
                </a:gs>
                <a:gs pos="15000">
                  <a:srgbClr val="F8FAFD">
                    <a:alpha val="87000"/>
                  </a:srgbClr>
                </a:gs>
                <a:gs pos="100000">
                  <a:schemeClr val="bg1">
                    <a:alpha val="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85" name="直接连接符 84">
              <a:extLst>
                <a:ext uri="{FF2B5EF4-FFF2-40B4-BE49-F238E27FC236}">
                  <a16:creationId xmlns:a16="http://schemas.microsoft.com/office/drawing/2014/main" id="{BC5CA72F-4838-4C34-B655-8591E777C61C}"/>
                </a:ext>
              </a:extLst>
            </p:cNvPr>
            <p:cNvCxnSpPr>
              <a:cxnSpLocks/>
            </p:cNvCxnSpPr>
            <p:nvPr/>
          </p:nvCxnSpPr>
          <p:spPr>
            <a:xfrm>
              <a:off x="728915" y="2620846"/>
              <a:ext cx="2488557"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E0DA6593-417C-4744-BA4D-04315C556C90}"/>
                </a:ext>
              </a:extLst>
            </p:cNvPr>
            <p:cNvCxnSpPr>
              <a:cxnSpLocks/>
            </p:cNvCxnSpPr>
            <p:nvPr/>
          </p:nvCxnSpPr>
          <p:spPr>
            <a:xfrm>
              <a:off x="728915" y="4068646"/>
              <a:ext cx="2488557"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35ABD773-CE23-4DD0-B0B9-1F803F3C5544}"/>
                </a:ext>
              </a:extLst>
            </p:cNvPr>
            <p:cNvSpPr txBox="1"/>
            <p:nvPr/>
          </p:nvSpPr>
          <p:spPr>
            <a:xfrm>
              <a:off x="931125" y="2592729"/>
              <a:ext cx="2185214"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600" normalizeH="0" baseline="0" noProof="0" dirty="0">
                  <a:ln>
                    <a:noFill/>
                  </a:ln>
                  <a:solidFill>
                    <a:schemeClr val="accent1"/>
                  </a:solidFill>
                  <a:effectLst/>
                  <a:uLnTx/>
                  <a:uFillTx/>
                  <a:cs typeface="+mn-ea"/>
                  <a:sym typeface="+mn-lt"/>
                </a:rPr>
                <a:t>目录</a:t>
              </a:r>
            </a:p>
          </p:txBody>
        </p:sp>
        <p:sp>
          <p:nvSpPr>
            <p:cNvPr id="116" name="文本框 115">
              <a:extLst>
                <a:ext uri="{FF2B5EF4-FFF2-40B4-BE49-F238E27FC236}">
                  <a16:creationId xmlns:a16="http://schemas.microsoft.com/office/drawing/2014/main" id="{0D8032D7-1CF2-44A0-BBFD-8081891EF922}"/>
                </a:ext>
              </a:extLst>
            </p:cNvPr>
            <p:cNvSpPr txBox="1"/>
            <p:nvPr/>
          </p:nvSpPr>
          <p:spPr>
            <a:xfrm>
              <a:off x="1008069" y="3635318"/>
              <a:ext cx="2031325"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1"/>
                  </a:solidFill>
                  <a:effectLst/>
                  <a:uLnTx/>
                  <a:uFillTx/>
                  <a:cs typeface="+mn-ea"/>
                  <a:sym typeface="+mn-lt"/>
                </a:rPr>
                <a:t>CONTENTS</a:t>
              </a:r>
              <a:endParaRPr kumimoji="0" lang="zh-CN" altLang="en-US" sz="2400" b="1" i="0" u="none" strike="noStrike" kern="1200" cap="none" spc="0" normalizeH="0" baseline="0" noProof="0" dirty="0">
                <a:ln>
                  <a:noFill/>
                </a:ln>
                <a:solidFill>
                  <a:schemeClr val="accent1"/>
                </a:solidFill>
                <a:effectLst/>
                <a:uLnTx/>
                <a:uFillTx/>
                <a:cs typeface="+mn-ea"/>
                <a:sym typeface="+mn-lt"/>
              </a:endParaRPr>
            </a:p>
          </p:txBody>
        </p:sp>
        <p:pic>
          <p:nvPicPr>
            <p:cNvPr id="92" name="图片 91" descr="图片包含 游戏机, 钟表, 标志, 站&#10;&#10;描述已自动生成">
              <a:extLst>
                <a:ext uri="{FF2B5EF4-FFF2-40B4-BE49-F238E27FC236}">
                  <a16:creationId xmlns:a16="http://schemas.microsoft.com/office/drawing/2014/main" id="{B10238DD-7BAA-40EF-BF2B-8D27D93CF054}"/>
                </a:ext>
              </a:extLst>
            </p:cNvPr>
            <p:cNvPicPr>
              <a:picLocks/>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6986" y="1823204"/>
              <a:ext cx="2104995" cy="643192"/>
            </a:xfrm>
            <a:prstGeom prst="rect">
              <a:avLst/>
            </a:prstGeom>
          </p:spPr>
        </p:pic>
      </p:grpSp>
      <p:sp>
        <p:nvSpPr>
          <p:cNvPr id="9" name="iconfont-11655-2733981">
            <a:extLst>
              <a:ext uri="{FF2B5EF4-FFF2-40B4-BE49-F238E27FC236}">
                <a16:creationId xmlns:a16="http://schemas.microsoft.com/office/drawing/2014/main" id="{F724CFE8-BDCC-B3A9-1DB2-2BA9E7C62A5A}"/>
              </a:ext>
            </a:extLst>
          </p:cNvPr>
          <p:cNvSpPr>
            <a:spLocks/>
          </p:cNvSpPr>
          <p:nvPr>
            <p:custDataLst>
              <p:tags r:id="rId1"/>
            </p:custDataLst>
          </p:nvPr>
        </p:nvSpPr>
        <p:spPr bwMode="auto">
          <a:xfrm>
            <a:off x="5854489" y="2749247"/>
            <a:ext cx="436942" cy="43632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7639" h="606722">
                <a:moveTo>
                  <a:pt x="474683" y="473985"/>
                </a:moveTo>
                <a:lnTo>
                  <a:pt x="474683" y="588064"/>
                </a:lnTo>
                <a:lnTo>
                  <a:pt x="588950" y="588064"/>
                </a:lnTo>
                <a:lnTo>
                  <a:pt x="588950" y="473985"/>
                </a:lnTo>
                <a:close/>
                <a:moveTo>
                  <a:pt x="246615" y="473985"/>
                </a:moveTo>
                <a:lnTo>
                  <a:pt x="246615" y="588064"/>
                </a:lnTo>
                <a:lnTo>
                  <a:pt x="360971" y="588064"/>
                </a:lnTo>
                <a:lnTo>
                  <a:pt x="360971" y="473985"/>
                </a:lnTo>
                <a:close/>
                <a:moveTo>
                  <a:pt x="18689" y="473985"/>
                </a:moveTo>
                <a:lnTo>
                  <a:pt x="18689" y="588064"/>
                </a:lnTo>
                <a:lnTo>
                  <a:pt x="132956" y="588064"/>
                </a:lnTo>
                <a:lnTo>
                  <a:pt x="132956" y="473985"/>
                </a:lnTo>
                <a:close/>
                <a:moveTo>
                  <a:pt x="521760" y="445198"/>
                </a:moveTo>
                <a:lnTo>
                  <a:pt x="540449" y="445198"/>
                </a:lnTo>
                <a:lnTo>
                  <a:pt x="540449" y="455327"/>
                </a:lnTo>
                <a:lnTo>
                  <a:pt x="607639" y="455327"/>
                </a:lnTo>
                <a:lnTo>
                  <a:pt x="607639" y="606722"/>
                </a:lnTo>
                <a:lnTo>
                  <a:pt x="455994" y="606722"/>
                </a:lnTo>
                <a:lnTo>
                  <a:pt x="455994" y="455327"/>
                </a:lnTo>
                <a:lnTo>
                  <a:pt x="521760" y="455327"/>
                </a:lnTo>
                <a:close/>
                <a:moveTo>
                  <a:pt x="291556" y="445198"/>
                </a:moveTo>
                <a:lnTo>
                  <a:pt x="310156" y="445198"/>
                </a:lnTo>
                <a:lnTo>
                  <a:pt x="310156" y="455327"/>
                </a:lnTo>
                <a:lnTo>
                  <a:pt x="379571" y="455327"/>
                </a:lnTo>
                <a:lnTo>
                  <a:pt x="379571" y="606722"/>
                </a:lnTo>
                <a:lnTo>
                  <a:pt x="227926" y="606722"/>
                </a:lnTo>
                <a:lnTo>
                  <a:pt x="227926" y="455327"/>
                </a:lnTo>
                <a:lnTo>
                  <a:pt x="291556" y="455327"/>
                </a:lnTo>
                <a:close/>
                <a:moveTo>
                  <a:pt x="65054" y="445198"/>
                </a:moveTo>
                <a:lnTo>
                  <a:pt x="83743" y="445198"/>
                </a:lnTo>
                <a:lnTo>
                  <a:pt x="83743" y="455327"/>
                </a:lnTo>
                <a:lnTo>
                  <a:pt x="151645" y="455327"/>
                </a:lnTo>
                <a:lnTo>
                  <a:pt x="151645" y="606722"/>
                </a:lnTo>
                <a:lnTo>
                  <a:pt x="0" y="606722"/>
                </a:lnTo>
                <a:lnTo>
                  <a:pt x="0" y="455327"/>
                </a:lnTo>
                <a:lnTo>
                  <a:pt x="65054" y="455327"/>
                </a:lnTo>
                <a:close/>
                <a:moveTo>
                  <a:pt x="335207" y="182906"/>
                </a:moveTo>
                <a:lnTo>
                  <a:pt x="348382" y="196143"/>
                </a:lnTo>
                <a:lnTo>
                  <a:pt x="294349" y="250155"/>
                </a:lnTo>
                <a:lnTo>
                  <a:pt x="259187" y="215065"/>
                </a:lnTo>
                <a:lnTo>
                  <a:pt x="272451" y="201917"/>
                </a:lnTo>
                <a:lnTo>
                  <a:pt x="294349" y="223771"/>
                </a:lnTo>
                <a:close/>
                <a:moveTo>
                  <a:pt x="303748" y="151467"/>
                </a:moveTo>
                <a:cubicBezTo>
                  <a:pt x="272245" y="151467"/>
                  <a:pt x="246615" y="177061"/>
                  <a:pt x="246615" y="208521"/>
                </a:cubicBezTo>
                <a:cubicBezTo>
                  <a:pt x="246615" y="239981"/>
                  <a:pt x="272245" y="265576"/>
                  <a:pt x="303748" y="265576"/>
                </a:cubicBezTo>
                <a:cubicBezTo>
                  <a:pt x="335252" y="265576"/>
                  <a:pt x="360971" y="239981"/>
                  <a:pt x="360971" y="208521"/>
                </a:cubicBezTo>
                <a:cubicBezTo>
                  <a:pt x="360971" y="177061"/>
                  <a:pt x="335252" y="151467"/>
                  <a:pt x="303748" y="151467"/>
                </a:cubicBezTo>
                <a:close/>
                <a:moveTo>
                  <a:pt x="303748" y="132804"/>
                </a:moveTo>
                <a:cubicBezTo>
                  <a:pt x="345575" y="132804"/>
                  <a:pt x="379571" y="166752"/>
                  <a:pt x="379571" y="208521"/>
                </a:cubicBezTo>
                <a:cubicBezTo>
                  <a:pt x="379571" y="250290"/>
                  <a:pt x="345575" y="284238"/>
                  <a:pt x="303748" y="284238"/>
                </a:cubicBezTo>
                <a:cubicBezTo>
                  <a:pt x="262011" y="284238"/>
                  <a:pt x="227926" y="250290"/>
                  <a:pt x="227926" y="208521"/>
                </a:cubicBezTo>
                <a:cubicBezTo>
                  <a:pt x="227926" y="166752"/>
                  <a:pt x="262011" y="132804"/>
                  <a:pt x="303748" y="132804"/>
                </a:cubicBezTo>
                <a:close/>
                <a:moveTo>
                  <a:pt x="303784" y="123029"/>
                </a:moveTo>
                <a:cubicBezTo>
                  <a:pt x="256619" y="123029"/>
                  <a:pt x="218176" y="161331"/>
                  <a:pt x="218176" y="208521"/>
                </a:cubicBezTo>
                <a:cubicBezTo>
                  <a:pt x="218176" y="255710"/>
                  <a:pt x="256619" y="294013"/>
                  <a:pt x="303784" y="294013"/>
                </a:cubicBezTo>
                <a:cubicBezTo>
                  <a:pt x="351037" y="294013"/>
                  <a:pt x="389480" y="255710"/>
                  <a:pt x="389480" y="208521"/>
                </a:cubicBezTo>
                <a:cubicBezTo>
                  <a:pt x="389480" y="161331"/>
                  <a:pt x="351037" y="123029"/>
                  <a:pt x="303784" y="123029"/>
                </a:cubicBezTo>
                <a:close/>
                <a:moveTo>
                  <a:pt x="303784" y="104366"/>
                </a:moveTo>
                <a:cubicBezTo>
                  <a:pt x="361360" y="104366"/>
                  <a:pt x="408079" y="151111"/>
                  <a:pt x="408079" y="208521"/>
                </a:cubicBezTo>
                <a:cubicBezTo>
                  <a:pt x="408079" y="265930"/>
                  <a:pt x="361360" y="312675"/>
                  <a:pt x="303784" y="312675"/>
                </a:cubicBezTo>
                <a:cubicBezTo>
                  <a:pt x="246296" y="312675"/>
                  <a:pt x="199488" y="265930"/>
                  <a:pt x="199488" y="208521"/>
                </a:cubicBezTo>
                <a:cubicBezTo>
                  <a:pt x="199488" y="151111"/>
                  <a:pt x="246296" y="104366"/>
                  <a:pt x="303784" y="104366"/>
                </a:cubicBezTo>
                <a:close/>
                <a:moveTo>
                  <a:pt x="140990" y="38952"/>
                </a:moveTo>
                <a:lnTo>
                  <a:pt x="160889" y="38952"/>
                </a:lnTo>
                <a:lnTo>
                  <a:pt x="160889" y="57511"/>
                </a:lnTo>
                <a:lnTo>
                  <a:pt x="140990" y="57511"/>
                </a:lnTo>
                <a:close/>
                <a:moveTo>
                  <a:pt x="103661" y="38952"/>
                </a:moveTo>
                <a:lnTo>
                  <a:pt x="122290" y="38952"/>
                </a:lnTo>
                <a:lnTo>
                  <a:pt x="122290" y="57511"/>
                </a:lnTo>
                <a:lnTo>
                  <a:pt x="103661" y="57511"/>
                </a:lnTo>
                <a:close/>
                <a:moveTo>
                  <a:pt x="66332" y="38952"/>
                </a:moveTo>
                <a:lnTo>
                  <a:pt x="85032" y="38952"/>
                </a:lnTo>
                <a:lnTo>
                  <a:pt x="85032" y="57511"/>
                </a:lnTo>
                <a:lnTo>
                  <a:pt x="66332" y="57511"/>
                </a:lnTo>
                <a:close/>
                <a:moveTo>
                  <a:pt x="47198" y="18662"/>
                </a:moveTo>
                <a:lnTo>
                  <a:pt x="47198" y="360448"/>
                </a:lnTo>
                <a:lnTo>
                  <a:pt x="560459" y="360448"/>
                </a:lnTo>
                <a:lnTo>
                  <a:pt x="560459" y="66029"/>
                </a:lnTo>
                <a:lnTo>
                  <a:pt x="180519" y="66029"/>
                </a:lnTo>
                <a:lnTo>
                  <a:pt x="180519" y="18662"/>
                </a:lnTo>
                <a:close/>
                <a:moveTo>
                  <a:pt x="208168" y="11573"/>
                </a:moveTo>
                <a:lnTo>
                  <a:pt x="569110" y="11573"/>
                </a:lnTo>
                <a:lnTo>
                  <a:pt x="569110" y="37682"/>
                </a:lnTo>
                <a:lnTo>
                  <a:pt x="550418" y="37682"/>
                </a:lnTo>
                <a:lnTo>
                  <a:pt x="550418" y="30222"/>
                </a:lnTo>
                <a:lnTo>
                  <a:pt x="208168" y="30222"/>
                </a:lnTo>
                <a:close/>
                <a:moveTo>
                  <a:pt x="28508" y="0"/>
                </a:moveTo>
                <a:lnTo>
                  <a:pt x="199120" y="0"/>
                </a:lnTo>
                <a:lnTo>
                  <a:pt x="199120" y="47456"/>
                </a:lnTo>
                <a:lnTo>
                  <a:pt x="579060" y="47456"/>
                </a:lnTo>
                <a:lnTo>
                  <a:pt x="579060" y="379021"/>
                </a:lnTo>
                <a:lnTo>
                  <a:pt x="310192" y="379021"/>
                </a:lnTo>
                <a:lnTo>
                  <a:pt x="310192" y="400438"/>
                </a:lnTo>
                <a:lnTo>
                  <a:pt x="540434" y="400438"/>
                </a:lnTo>
                <a:lnTo>
                  <a:pt x="540434" y="436518"/>
                </a:lnTo>
                <a:lnTo>
                  <a:pt x="521744" y="436518"/>
                </a:lnTo>
                <a:lnTo>
                  <a:pt x="521744" y="419100"/>
                </a:lnTo>
                <a:lnTo>
                  <a:pt x="310192" y="419100"/>
                </a:lnTo>
                <a:lnTo>
                  <a:pt x="310192" y="436518"/>
                </a:lnTo>
                <a:lnTo>
                  <a:pt x="291591" y="436518"/>
                </a:lnTo>
                <a:lnTo>
                  <a:pt x="291591" y="419100"/>
                </a:lnTo>
                <a:lnTo>
                  <a:pt x="83777" y="419100"/>
                </a:lnTo>
                <a:lnTo>
                  <a:pt x="83777" y="436518"/>
                </a:lnTo>
                <a:lnTo>
                  <a:pt x="65087" y="436518"/>
                </a:lnTo>
                <a:lnTo>
                  <a:pt x="65087" y="400438"/>
                </a:lnTo>
                <a:lnTo>
                  <a:pt x="291591" y="400438"/>
                </a:lnTo>
                <a:lnTo>
                  <a:pt x="291591" y="379021"/>
                </a:lnTo>
                <a:lnTo>
                  <a:pt x="28508" y="379021"/>
                </a:lnTo>
                <a:close/>
              </a:path>
            </a:pathLst>
          </a:custGeom>
          <a:solidFill>
            <a:schemeClr val="bg1"/>
          </a:solidFill>
          <a:ln w="317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list_103066">
            <a:extLst>
              <a:ext uri="{FF2B5EF4-FFF2-40B4-BE49-F238E27FC236}">
                <a16:creationId xmlns:a16="http://schemas.microsoft.com/office/drawing/2014/main" id="{AF1D1EA6-B3B4-E30F-7D26-2C4CBBF0E391}"/>
              </a:ext>
            </a:extLst>
          </p:cNvPr>
          <p:cNvSpPr>
            <a:spLocks/>
          </p:cNvSpPr>
          <p:nvPr>
            <p:custDataLst>
              <p:tags r:id="rId2"/>
            </p:custDataLst>
          </p:nvPr>
        </p:nvSpPr>
        <p:spPr bwMode="auto">
          <a:xfrm>
            <a:off x="5854489" y="1752681"/>
            <a:ext cx="436942" cy="436328"/>
          </a:xfrm>
          <a:custGeom>
            <a:avLst/>
            <a:gdLst>
              <a:gd name="connsiteX0" fmla="*/ 17800 w 606368"/>
              <a:gd name="connsiteY0" fmla="*/ 434840 h 529664"/>
              <a:gd name="connsiteX1" fmla="*/ 17800 w 606368"/>
              <a:gd name="connsiteY1" fmla="*/ 473321 h 529664"/>
              <a:gd name="connsiteX2" fmla="*/ 56338 w 606368"/>
              <a:gd name="connsiteY2" fmla="*/ 511890 h 529664"/>
              <a:gd name="connsiteX3" fmla="*/ 414036 w 606368"/>
              <a:gd name="connsiteY3" fmla="*/ 511890 h 529664"/>
              <a:gd name="connsiteX4" fmla="*/ 398727 w 606368"/>
              <a:gd name="connsiteY4" fmla="*/ 473321 h 529664"/>
              <a:gd name="connsiteX5" fmla="*/ 398727 w 606368"/>
              <a:gd name="connsiteY5" fmla="*/ 434840 h 529664"/>
              <a:gd name="connsiteX6" fmla="*/ 103865 w 606368"/>
              <a:gd name="connsiteY6" fmla="*/ 434840 h 529664"/>
              <a:gd name="connsiteX7" fmla="*/ 103776 w 606368"/>
              <a:gd name="connsiteY7" fmla="*/ 434840 h 529664"/>
              <a:gd name="connsiteX8" fmla="*/ 227230 w 606368"/>
              <a:gd name="connsiteY8" fmla="*/ 369692 h 529664"/>
              <a:gd name="connsiteX9" fmla="*/ 407646 w 606368"/>
              <a:gd name="connsiteY9" fmla="*/ 369692 h 529664"/>
              <a:gd name="connsiteX10" fmla="*/ 416547 w 606368"/>
              <a:gd name="connsiteY10" fmla="*/ 378583 h 529664"/>
              <a:gd name="connsiteX11" fmla="*/ 407646 w 606368"/>
              <a:gd name="connsiteY11" fmla="*/ 387474 h 529664"/>
              <a:gd name="connsiteX12" fmla="*/ 227230 w 606368"/>
              <a:gd name="connsiteY12" fmla="*/ 387474 h 529664"/>
              <a:gd name="connsiteX13" fmla="*/ 218329 w 606368"/>
              <a:gd name="connsiteY13" fmla="*/ 378583 h 529664"/>
              <a:gd name="connsiteX14" fmla="*/ 227230 w 606368"/>
              <a:gd name="connsiteY14" fmla="*/ 369692 h 529664"/>
              <a:gd name="connsiteX15" fmla="*/ 170280 w 606368"/>
              <a:gd name="connsiteY15" fmla="*/ 369692 h 529664"/>
              <a:gd name="connsiteX16" fmla="*/ 189321 w 606368"/>
              <a:gd name="connsiteY16" fmla="*/ 369692 h 529664"/>
              <a:gd name="connsiteX17" fmla="*/ 198218 w 606368"/>
              <a:gd name="connsiteY17" fmla="*/ 378583 h 529664"/>
              <a:gd name="connsiteX18" fmla="*/ 189321 w 606368"/>
              <a:gd name="connsiteY18" fmla="*/ 387474 h 529664"/>
              <a:gd name="connsiteX19" fmla="*/ 170280 w 606368"/>
              <a:gd name="connsiteY19" fmla="*/ 387474 h 529664"/>
              <a:gd name="connsiteX20" fmla="*/ 161383 w 606368"/>
              <a:gd name="connsiteY20" fmla="*/ 378583 h 529664"/>
              <a:gd name="connsiteX21" fmla="*/ 170280 w 606368"/>
              <a:gd name="connsiteY21" fmla="*/ 369692 h 529664"/>
              <a:gd name="connsiteX22" fmla="*/ 227228 w 606368"/>
              <a:gd name="connsiteY22" fmla="*/ 322272 h 529664"/>
              <a:gd name="connsiteX23" fmla="*/ 436086 w 606368"/>
              <a:gd name="connsiteY23" fmla="*/ 322272 h 529664"/>
              <a:gd name="connsiteX24" fmla="*/ 444985 w 606368"/>
              <a:gd name="connsiteY24" fmla="*/ 331128 h 529664"/>
              <a:gd name="connsiteX25" fmla="*/ 436086 w 606368"/>
              <a:gd name="connsiteY25" fmla="*/ 339984 h 529664"/>
              <a:gd name="connsiteX26" fmla="*/ 227228 w 606368"/>
              <a:gd name="connsiteY26" fmla="*/ 339984 h 529664"/>
              <a:gd name="connsiteX27" fmla="*/ 218329 w 606368"/>
              <a:gd name="connsiteY27" fmla="*/ 331128 h 529664"/>
              <a:gd name="connsiteX28" fmla="*/ 227228 w 606368"/>
              <a:gd name="connsiteY28" fmla="*/ 322272 h 529664"/>
              <a:gd name="connsiteX29" fmla="*/ 170280 w 606368"/>
              <a:gd name="connsiteY29" fmla="*/ 322272 h 529664"/>
              <a:gd name="connsiteX30" fmla="*/ 189321 w 606368"/>
              <a:gd name="connsiteY30" fmla="*/ 322272 h 529664"/>
              <a:gd name="connsiteX31" fmla="*/ 198218 w 606368"/>
              <a:gd name="connsiteY31" fmla="*/ 331128 h 529664"/>
              <a:gd name="connsiteX32" fmla="*/ 189321 w 606368"/>
              <a:gd name="connsiteY32" fmla="*/ 339984 h 529664"/>
              <a:gd name="connsiteX33" fmla="*/ 170280 w 606368"/>
              <a:gd name="connsiteY33" fmla="*/ 339984 h 529664"/>
              <a:gd name="connsiteX34" fmla="*/ 161383 w 606368"/>
              <a:gd name="connsiteY34" fmla="*/ 331128 h 529664"/>
              <a:gd name="connsiteX35" fmla="*/ 170280 w 606368"/>
              <a:gd name="connsiteY35" fmla="*/ 322272 h 529664"/>
              <a:gd name="connsiteX36" fmla="*/ 227228 w 606368"/>
              <a:gd name="connsiteY36" fmla="*/ 274852 h 529664"/>
              <a:gd name="connsiteX37" fmla="*/ 379140 w 606368"/>
              <a:gd name="connsiteY37" fmla="*/ 274852 h 529664"/>
              <a:gd name="connsiteX38" fmla="*/ 388039 w 606368"/>
              <a:gd name="connsiteY38" fmla="*/ 283743 h 529664"/>
              <a:gd name="connsiteX39" fmla="*/ 379140 w 606368"/>
              <a:gd name="connsiteY39" fmla="*/ 292634 h 529664"/>
              <a:gd name="connsiteX40" fmla="*/ 227228 w 606368"/>
              <a:gd name="connsiteY40" fmla="*/ 292634 h 529664"/>
              <a:gd name="connsiteX41" fmla="*/ 218329 w 606368"/>
              <a:gd name="connsiteY41" fmla="*/ 283743 h 529664"/>
              <a:gd name="connsiteX42" fmla="*/ 227228 w 606368"/>
              <a:gd name="connsiteY42" fmla="*/ 274852 h 529664"/>
              <a:gd name="connsiteX43" fmla="*/ 170280 w 606368"/>
              <a:gd name="connsiteY43" fmla="*/ 274852 h 529664"/>
              <a:gd name="connsiteX44" fmla="*/ 189321 w 606368"/>
              <a:gd name="connsiteY44" fmla="*/ 274852 h 529664"/>
              <a:gd name="connsiteX45" fmla="*/ 198218 w 606368"/>
              <a:gd name="connsiteY45" fmla="*/ 283743 h 529664"/>
              <a:gd name="connsiteX46" fmla="*/ 189321 w 606368"/>
              <a:gd name="connsiteY46" fmla="*/ 292634 h 529664"/>
              <a:gd name="connsiteX47" fmla="*/ 170280 w 606368"/>
              <a:gd name="connsiteY47" fmla="*/ 292634 h 529664"/>
              <a:gd name="connsiteX48" fmla="*/ 161383 w 606368"/>
              <a:gd name="connsiteY48" fmla="*/ 283743 h 529664"/>
              <a:gd name="connsiteX49" fmla="*/ 170280 w 606368"/>
              <a:gd name="connsiteY49" fmla="*/ 274852 h 529664"/>
              <a:gd name="connsiteX50" fmla="*/ 227230 w 606368"/>
              <a:gd name="connsiteY50" fmla="*/ 227503 h 529664"/>
              <a:gd name="connsiteX51" fmla="*/ 417172 w 606368"/>
              <a:gd name="connsiteY51" fmla="*/ 227503 h 529664"/>
              <a:gd name="connsiteX52" fmla="*/ 426073 w 606368"/>
              <a:gd name="connsiteY52" fmla="*/ 236394 h 529664"/>
              <a:gd name="connsiteX53" fmla="*/ 417172 w 606368"/>
              <a:gd name="connsiteY53" fmla="*/ 245285 h 529664"/>
              <a:gd name="connsiteX54" fmla="*/ 227230 w 606368"/>
              <a:gd name="connsiteY54" fmla="*/ 245285 h 529664"/>
              <a:gd name="connsiteX55" fmla="*/ 218329 w 606368"/>
              <a:gd name="connsiteY55" fmla="*/ 236394 h 529664"/>
              <a:gd name="connsiteX56" fmla="*/ 227230 w 606368"/>
              <a:gd name="connsiteY56" fmla="*/ 227503 h 529664"/>
              <a:gd name="connsiteX57" fmla="*/ 170280 w 606368"/>
              <a:gd name="connsiteY57" fmla="*/ 227503 h 529664"/>
              <a:gd name="connsiteX58" fmla="*/ 189321 w 606368"/>
              <a:gd name="connsiteY58" fmla="*/ 227503 h 529664"/>
              <a:gd name="connsiteX59" fmla="*/ 198218 w 606368"/>
              <a:gd name="connsiteY59" fmla="*/ 236394 h 529664"/>
              <a:gd name="connsiteX60" fmla="*/ 189321 w 606368"/>
              <a:gd name="connsiteY60" fmla="*/ 245285 h 529664"/>
              <a:gd name="connsiteX61" fmla="*/ 170280 w 606368"/>
              <a:gd name="connsiteY61" fmla="*/ 245285 h 529664"/>
              <a:gd name="connsiteX62" fmla="*/ 161383 w 606368"/>
              <a:gd name="connsiteY62" fmla="*/ 236394 h 529664"/>
              <a:gd name="connsiteX63" fmla="*/ 170280 w 606368"/>
              <a:gd name="connsiteY63" fmla="*/ 227503 h 529664"/>
              <a:gd name="connsiteX64" fmla="*/ 227228 w 606368"/>
              <a:gd name="connsiteY64" fmla="*/ 180012 h 529664"/>
              <a:gd name="connsiteX65" fmla="*/ 436086 w 606368"/>
              <a:gd name="connsiteY65" fmla="*/ 180012 h 529664"/>
              <a:gd name="connsiteX66" fmla="*/ 444985 w 606368"/>
              <a:gd name="connsiteY66" fmla="*/ 188903 h 529664"/>
              <a:gd name="connsiteX67" fmla="*/ 436086 w 606368"/>
              <a:gd name="connsiteY67" fmla="*/ 197794 h 529664"/>
              <a:gd name="connsiteX68" fmla="*/ 227228 w 606368"/>
              <a:gd name="connsiteY68" fmla="*/ 197794 h 529664"/>
              <a:gd name="connsiteX69" fmla="*/ 218329 w 606368"/>
              <a:gd name="connsiteY69" fmla="*/ 188903 h 529664"/>
              <a:gd name="connsiteX70" fmla="*/ 227228 w 606368"/>
              <a:gd name="connsiteY70" fmla="*/ 180012 h 529664"/>
              <a:gd name="connsiteX71" fmla="*/ 170280 w 606368"/>
              <a:gd name="connsiteY71" fmla="*/ 180012 h 529664"/>
              <a:gd name="connsiteX72" fmla="*/ 189321 w 606368"/>
              <a:gd name="connsiteY72" fmla="*/ 180012 h 529664"/>
              <a:gd name="connsiteX73" fmla="*/ 198218 w 606368"/>
              <a:gd name="connsiteY73" fmla="*/ 188903 h 529664"/>
              <a:gd name="connsiteX74" fmla="*/ 189321 w 606368"/>
              <a:gd name="connsiteY74" fmla="*/ 197794 h 529664"/>
              <a:gd name="connsiteX75" fmla="*/ 170280 w 606368"/>
              <a:gd name="connsiteY75" fmla="*/ 197794 h 529664"/>
              <a:gd name="connsiteX76" fmla="*/ 161383 w 606368"/>
              <a:gd name="connsiteY76" fmla="*/ 188903 h 529664"/>
              <a:gd name="connsiteX77" fmla="*/ 170280 w 606368"/>
              <a:gd name="connsiteY77" fmla="*/ 180012 h 529664"/>
              <a:gd name="connsiteX78" fmla="*/ 227230 w 606368"/>
              <a:gd name="connsiteY78" fmla="*/ 132663 h 529664"/>
              <a:gd name="connsiteX79" fmla="*/ 398120 w 606368"/>
              <a:gd name="connsiteY79" fmla="*/ 132663 h 529664"/>
              <a:gd name="connsiteX80" fmla="*/ 407021 w 606368"/>
              <a:gd name="connsiteY80" fmla="*/ 141554 h 529664"/>
              <a:gd name="connsiteX81" fmla="*/ 398120 w 606368"/>
              <a:gd name="connsiteY81" fmla="*/ 150445 h 529664"/>
              <a:gd name="connsiteX82" fmla="*/ 227230 w 606368"/>
              <a:gd name="connsiteY82" fmla="*/ 150445 h 529664"/>
              <a:gd name="connsiteX83" fmla="*/ 218329 w 606368"/>
              <a:gd name="connsiteY83" fmla="*/ 141554 h 529664"/>
              <a:gd name="connsiteX84" fmla="*/ 227230 w 606368"/>
              <a:gd name="connsiteY84" fmla="*/ 132663 h 529664"/>
              <a:gd name="connsiteX85" fmla="*/ 170280 w 606368"/>
              <a:gd name="connsiteY85" fmla="*/ 132663 h 529664"/>
              <a:gd name="connsiteX86" fmla="*/ 189321 w 606368"/>
              <a:gd name="connsiteY86" fmla="*/ 132663 h 529664"/>
              <a:gd name="connsiteX87" fmla="*/ 198218 w 606368"/>
              <a:gd name="connsiteY87" fmla="*/ 141554 h 529664"/>
              <a:gd name="connsiteX88" fmla="*/ 189321 w 606368"/>
              <a:gd name="connsiteY88" fmla="*/ 150445 h 529664"/>
              <a:gd name="connsiteX89" fmla="*/ 170280 w 606368"/>
              <a:gd name="connsiteY89" fmla="*/ 150445 h 529664"/>
              <a:gd name="connsiteX90" fmla="*/ 161383 w 606368"/>
              <a:gd name="connsiteY90" fmla="*/ 141554 h 529664"/>
              <a:gd name="connsiteX91" fmla="*/ 170280 w 606368"/>
              <a:gd name="connsiteY91" fmla="*/ 132663 h 529664"/>
              <a:gd name="connsiteX92" fmla="*/ 227228 w 606368"/>
              <a:gd name="connsiteY92" fmla="*/ 85314 h 529664"/>
              <a:gd name="connsiteX93" fmla="*/ 436086 w 606368"/>
              <a:gd name="connsiteY93" fmla="*/ 85314 h 529664"/>
              <a:gd name="connsiteX94" fmla="*/ 444985 w 606368"/>
              <a:gd name="connsiteY94" fmla="*/ 94205 h 529664"/>
              <a:gd name="connsiteX95" fmla="*/ 436086 w 606368"/>
              <a:gd name="connsiteY95" fmla="*/ 103096 h 529664"/>
              <a:gd name="connsiteX96" fmla="*/ 227228 w 606368"/>
              <a:gd name="connsiteY96" fmla="*/ 103096 h 529664"/>
              <a:gd name="connsiteX97" fmla="*/ 218329 w 606368"/>
              <a:gd name="connsiteY97" fmla="*/ 94205 h 529664"/>
              <a:gd name="connsiteX98" fmla="*/ 227228 w 606368"/>
              <a:gd name="connsiteY98" fmla="*/ 85314 h 529664"/>
              <a:gd name="connsiteX99" fmla="*/ 170280 w 606368"/>
              <a:gd name="connsiteY99" fmla="*/ 85314 h 529664"/>
              <a:gd name="connsiteX100" fmla="*/ 189321 w 606368"/>
              <a:gd name="connsiteY100" fmla="*/ 85314 h 529664"/>
              <a:gd name="connsiteX101" fmla="*/ 198218 w 606368"/>
              <a:gd name="connsiteY101" fmla="*/ 94205 h 529664"/>
              <a:gd name="connsiteX102" fmla="*/ 189321 w 606368"/>
              <a:gd name="connsiteY102" fmla="*/ 103096 h 529664"/>
              <a:gd name="connsiteX103" fmla="*/ 170280 w 606368"/>
              <a:gd name="connsiteY103" fmla="*/ 103096 h 529664"/>
              <a:gd name="connsiteX104" fmla="*/ 161383 w 606368"/>
              <a:gd name="connsiteY104" fmla="*/ 94205 h 529664"/>
              <a:gd name="connsiteX105" fmla="*/ 170280 w 606368"/>
              <a:gd name="connsiteY105" fmla="*/ 85314 h 529664"/>
              <a:gd name="connsiteX106" fmla="*/ 550030 w 606368"/>
              <a:gd name="connsiteY106" fmla="*/ 17774 h 529664"/>
              <a:gd name="connsiteX107" fmla="*/ 511492 w 606368"/>
              <a:gd name="connsiteY107" fmla="*/ 56255 h 529664"/>
              <a:gd name="connsiteX108" fmla="*/ 511492 w 606368"/>
              <a:gd name="connsiteY108" fmla="*/ 94735 h 529664"/>
              <a:gd name="connsiteX109" fmla="*/ 588568 w 606368"/>
              <a:gd name="connsiteY109" fmla="*/ 94735 h 529664"/>
              <a:gd name="connsiteX110" fmla="*/ 588568 w 606368"/>
              <a:gd name="connsiteY110" fmla="*/ 56255 h 529664"/>
              <a:gd name="connsiteX111" fmla="*/ 550030 w 606368"/>
              <a:gd name="connsiteY111" fmla="*/ 17774 h 529664"/>
              <a:gd name="connsiteX112" fmla="*/ 151303 w 606368"/>
              <a:gd name="connsiteY112" fmla="*/ 17774 h 529664"/>
              <a:gd name="connsiteX113" fmla="*/ 112765 w 606368"/>
              <a:gd name="connsiteY113" fmla="*/ 56255 h 529664"/>
              <a:gd name="connsiteX114" fmla="*/ 112765 w 606368"/>
              <a:gd name="connsiteY114" fmla="*/ 103622 h 529664"/>
              <a:gd name="connsiteX115" fmla="*/ 112765 w 606368"/>
              <a:gd name="connsiteY115" fmla="*/ 417066 h 529664"/>
              <a:gd name="connsiteX116" fmla="*/ 407627 w 606368"/>
              <a:gd name="connsiteY116" fmla="*/ 417066 h 529664"/>
              <a:gd name="connsiteX117" fmla="*/ 416528 w 606368"/>
              <a:gd name="connsiteY117" fmla="*/ 425953 h 529664"/>
              <a:gd name="connsiteX118" fmla="*/ 416528 w 606368"/>
              <a:gd name="connsiteY118" fmla="*/ 473321 h 529664"/>
              <a:gd name="connsiteX119" fmla="*/ 455065 w 606368"/>
              <a:gd name="connsiteY119" fmla="*/ 511890 h 529664"/>
              <a:gd name="connsiteX120" fmla="*/ 493692 w 606368"/>
              <a:gd name="connsiteY120" fmla="*/ 473321 h 529664"/>
              <a:gd name="connsiteX121" fmla="*/ 493692 w 606368"/>
              <a:gd name="connsiteY121" fmla="*/ 103622 h 529664"/>
              <a:gd name="connsiteX122" fmla="*/ 493692 w 606368"/>
              <a:gd name="connsiteY122" fmla="*/ 56255 h 529664"/>
              <a:gd name="connsiteX123" fmla="*/ 509000 w 606368"/>
              <a:gd name="connsiteY123" fmla="*/ 17774 h 529664"/>
              <a:gd name="connsiteX124" fmla="*/ 151303 w 606368"/>
              <a:gd name="connsiteY124" fmla="*/ 0 h 529664"/>
              <a:gd name="connsiteX125" fmla="*/ 550030 w 606368"/>
              <a:gd name="connsiteY125" fmla="*/ 0 h 529664"/>
              <a:gd name="connsiteX126" fmla="*/ 606368 w 606368"/>
              <a:gd name="connsiteY126" fmla="*/ 56255 h 529664"/>
              <a:gd name="connsiteX127" fmla="*/ 606368 w 606368"/>
              <a:gd name="connsiteY127" fmla="*/ 103622 h 529664"/>
              <a:gd name="connsiteX128" fmla="*/ 597468 w 606368"/>
              <a:gd name="connsiteY128" fmla="*/ 112509 h 529664"/>
              <a:gd name="connsiteX129" fmla="*/ 511492 w 606368"/>
              <a:gd name="connsiteY129" fmla="*/ 112509 h 529664"/>
              <a:gd name="connsiteX130" fmla="*/ 511492 w 606368"/>
              <a:gd name="connsiteY130" fmla="*/ 473321 h 529664"/>
              <a:gd name="connsiteX131" fmla="*/ 455065 w 606368"/>
              <a:gd name="connsiteY131" fmla="*/ 529664 h 529664"/>
              <a:gd name="connsiteX132" fmla="*/ 56338 w 606368"/>
              <a:gd name="connsiteY132" fmla="*/ 529664 h 529664"/>
              <a:gd name="connsiteX133" fmla="*/ 0 w 606368"/>
              <a:gd name="connsiteY133" fmla="*/ 473321 h 529664"/>
              <a:gd name="connsiteX134" fmla="*/ 0 w 606368"/>
              <a:gd name="connsiteY134" fmla="*/ 425953 h 529664"/>
              <a:gd name="connsiteX135" fmla="*/ 8900 w 606368"/>
              <a:gd name="connsiteY135" fmla="*/ 417066 h 529664"/>
              <a:gd name="connsiteX136" fmla="*/ 94965 w 606368"/>
              <a:gd name="connsiteY136" fmla="*/ 417066 h 529664"/>
              <a:gd name="connsiteX137" fmla="*/ 94965 w 606368"/>
              <a:gd name="connsiteY137" fmla="*/ 103622 h 529664"/>
              <a:gd name="connsiteX138" fmla="*/ 94965 w 606368"/>
              <a:gd name="connsiteY138" fmla="*/ 56255 h 529664"/>
              <a:gd name="connsiteX139" fmla="*/ 151303 w 606368"/>
              <a:gd name="connsiteY139" fmla="*/ 0 h 52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6368" h="529664">
                <a:moveTo>
                  <a:pt x="17800" y="434840"/>
                </a:moveTo>
                <a:lnTo>
                  <a:pt x="17800" y="473321"/>
                </a:lnTo>
                <a:cubicBezTo>
                  <a:pt x="17800" y="494560"/>
                  <a:pt x="35067" y="511890"/>
                  <a:pt x="56338" y="511890"/>
                </a:cubicBezTo>
                <a:lnTo>
                  <a:pt x="414036" y="511890"/>
                </a:lnTo>
                <a:cubicBezTo>
                  <a:pt x="404512" y="501759"/>
                  <a:pt x="398727" y="488251"/>
                  <a:pt x="398727" y="473321"/>
                </a:cubicBezTo>
                <a:lnTo>
                  <a:pt x="398727" y="434840"/>
                </a:lnTo>
                <a:lnTo>
                  <a:pt x="103865" y="434840"/>
                </a:lnTo>
                <a:cubicBezTo>
                  <a:pt x="103776" y="434840"/>
                  <a:pt x="103776" y="434840"/>
                  <a:pt x="103776" y="434840"/>
                </a:cubicBezTo>
                <a:close/>
                <a:moveTo>
                  <a:pt x="227230" y="369692"/>
                </a:moveTo>
                <a:lnTo>
                  <a:pt x="407646" y="369692"/>
                </a:lnTo>
                <a:cubicBezTo>
                  <a:pt x="412542" y="369692"/>
                  <a:pt x="416547" y="373604"/>
                  <a:pt x="416547" y="378583"/>
                </a:cubicBezTo>
                <a:cubicBezTo>
                  <a:pt x="416547" y="383473"/>
                  <a:pt x="412542" y="387474"/>
                  <a:pt x="407646" y="387474"/>
                </a:cubicBezTo>
                <a:lnTo>
                  <a:pt x="227230" y="387474"/>
                </a:lnTo>
                <a:cubicBezTo>
                  <a:pt x="222334" y="387474"/>
                  <a:pt x="218329" y="383473"/>
                  <a:pt x="218329" y="378583"/>
                </a:cubicBezTo>
                <a:cubicBezTo>
                  <a:pt x="218329" y="373604"/>
                  <a:pt x="222334" y="369692"/>
                  <a:pt x="227230" y="369692"/>
                </a:cubicBezTo>
                <a:close/>
                <a:moveTo>
                  <a:pt x="170280" y="369692"/>
                </a:moveTo>
                <a:lnTo>
                  <a:pt x="189321" y="369692"/>
                </a:lnTo>
                <a:cubicBezTo>
                  <a:pt x="194214" y="369692"/>
                  <a:pt x="198218" y="373604"/>
                  <a:pt x="198218" y="378583"/>
                </a:cubicBezTo>
                <a:cubicBezTo>
                  <a:pt x="198218" y="383473"/>
                  <a:pt x="194214" y="387474"/>
                  <a:pt x="189321" y="387474"/>
                </a:cubicBezTo>
                <a:lnTo>
                  <a:pt x="170280" y="387474"/>
                </a:lnTo>
                <a:cubicBezTo>
                  <a:pt x="165387" y="387474"/>
                  <a:pt x="161383" y="383473"/>
                  <a:pt x="161383" y="378583"/>
                </a:cubicBezTo>
                <a:cubicBezTo>
                  <a:pt x="161383" y="373604"/>
                  <a:pt x="165387" y="369692"/>
                  <a:pt x="170280" y="369692"/>
                </a:cubicBezTo>
                <a:close/>
                <a:moveTo>
                  <a:pt x="227228" y="322272"/>
                </a:moveTo>
                <a:lnTo>
                  <a:pt x="436086" y="322272"/>
                </a:lnTo>
                <a:cubicBezTo>
                  <a:pt x="440980" y="322272"/>
                  <a:pt x="444985" y="326257"/>
                  <a:pt x="444985" y="331128"/>
                </a:cubicBezTo>
                <a:cubicBezTo>
                  <a:pt x="444985" y="336087"/>
                  <a:pt x="440980" y="339984"/>
                  <a:pt x="436086" y="339984"/>
                </a:cubicBezTo>
                <a:lnTo>
                  <a:pt x="227228" y="339984"/>
                </a:lnTo>
                <a:cubicBezTo>
                  <a:pt x="222334" y="339984"/>
                  <a:pt x="218329" y="336087"/>
                  <a:pt x="218329" y="331128"/>
                </a:cubicBezTo>
                <a:cubicBezTo>
                  <a:pt x="218329" y="326257"/>
                  <a:pt x="222334" y="322272"/>
                  <a:pt x="227228" y="322272"/>
                </a:cubicBezTo>
                <a:close/>
                <a:moveTo>
                  <a:pt x="170280" y="322272"/>
                </a:moveTo>
                <a:lnTo>
                  <a:pt x="189321" y="322272"/>
                </a:lnTo>
                <a:cubicBezTo>
                  <a:pt x="194214" y="322272"/>
                  <a:pt x="198218" y="326257"/>
                  <a:pt x="198218" y="331128"/>
                </a:cubicBezTo>
                <a:cubicBezTo>
                  <a:pt x="198218" y="336087"/>
                  <a:pt x="194214" y="339984"/>
                  <a:pt x="189321" y="339984"/>
                </a:cubicBezTo>
                <a:lnTo>
                  <a:pt x="170280" y="339984"/>
                </a:lnTo>
                <a:cubicBezTo>
                  <a:pt x="165387" y="339984"/>
                  <a:pt x="161383" y="336087"/>
                  <a:pt x="161383" y="331128"/>
                </a:cubicBezTo>
                <a:cubicBezTo>
                  <a:pt x="161383" y="326257"/>
                  <a:pt x="165387" y="322272"/>
                  <a:pt x="170280" y="322272"/>
                </a:cubicBezTo>
                <a:close/>
                <a:moveTo>
                  <a:pt x="227228" y="274852"/>
                </a:moveTo>
                <a:lnTo>
                  <a:pt x="379140" y="274852"/>
                </a:lnTo>
                <a:cubicBezTo>
                  <a:pt x="384034" y="274852"/>
                  <a:pt x="388039" y="278853"/>
                  <a:pt x="388039" y="283743"/>
                </a:cubicBezTo>
                <a:cubicBezTo>
                  <a:pt x="388039" y="288633"/>
                  <a:pt x="384034" y="292634"/>
                  <a:pt x="379140" y="292634"/>
                </a:cubicBezTo>
                <a:lnTo>
                  <a:pt x="227228" y="292634"/>
                </a:lnTo>
                <a:cubicBezTo>
                  <a:pt x="222334" y="292634"/>
                  <a:pt x="218329" y="288633"/>
                  <a:pt x="218329" y="283743"/>
                </a:cubicBezTo>
                <a:cubicBezTo>
                  <a:pt x="218329" y="278853"/>
                  <a:pt x="222334" y="274852"/>
                  <a:pt x="227228" y="274852"/>
                </a:cubicBezTo>
                <a:close/>
                <a:moveTo>
                  <a:pt x="170280" y="274852"/>
                </a:moveTo>
                <a:lnTo>
                  <a:pt x="189321" y="274852"/>
                </a:lnTo>
                <a:cubicBezTo>
                  <a:pt x="194214" y="274852"/>
                  <a:pt x="198218" y="278853"/>
                  <a:pt x="198218" y="283743"/>
                </a:cubicBezTo>
                <a:cubicBezTo>
                  <a:pt x="198218" y="288633"/>
                  <a:pt x="194214" y="292634"/>
                  <a:pt x="189321" y="292634"/>
                </a:cubicBezTo>
                <a:lnTo>
                  <a:pt x="170280" y="292634"/>
                </a:lnTo>
                <a:cubicBezTo>
                  <a:pt x="165387" y="292634"/>
                  <a:pt x="161383" y="288633"/>
                  <a:pt x="161383" y="283743"/>
                </a:cubicBezTo>
                <a:cubicBezTo>
                  <a:pt x="161383" y="278853"/>
                  <a:pt x="165387" y="274852"/>
                  <a:pt x="170280" y="274852"/>
                </a:cubicBezTo>
                <a:close/>
                <a:moveTo>
                  <a:pt x="227230" y="227503"/>
                </a:moveTo>
                <a:lnTo>
                  <a:pt x="417172" y="227503"/>
                </a:lnTo>
                <a:cubicBezTo>
                  <a:pt x="422068" y="227503"/>
                  <a:pt x="426073" y="231415"/>
                  <a:pt x="426073" y="236394"/>
                </a:cubicBezTo>
                <a:cubicBezTo>
                  <a:pt x="426073" y="241284"/>
                  <a:pt x="422068" y="245285"/>
                  <a:pt x="417172" y="245285"/>
                </a:cubicBezTo>
                <a:lnTo>
                  <a:pt x="227230" y="245285"/>
                </a:lnTo>
                <a:cubicBezTo>
                  <a:pt x="222334" y="245285"/>
                  <a:pt x="218329" y="241284"/>
                  <a:pt x="218329" y="236394"/>
                </a:cubicBezTo>
                <a:cubicBezTo>
                  <a:pt x="218329" y="231415"/>
                  <a:pt x="222334" y="227503"/>
                  <a:pt x="227230" y="227503"/>
                </a:cubicBezTo>
                <a:close/>
                <a:moveTo>
                  <a:pt x="170280" y="227503"/>
                </a:moveTo>
                <a:lnTo>
                  <a:pt x="189321" y="227503"/>
                </a:lnTo>
                <a:cubicBezTo>
                  <a:pt x="194214" y="227503"/>
                  <a:pt x="198218" y="231415"/>
                  <a:pt x="198218" y="236394"/>
                </a:cubicBezTo>
                <a:cubicBezTo>
                  <a:pt x="198218" y="241284"/>
                  <a:pt x="194214" y="245285"/>
                  <a:pt x="189321" y="245285"/>
                </a:cubicBezTo>
                <a:lnTo>
                  <a:pt x="170280" y="245285"/>
                </a:lnTo>
                <a:cubicBezTo>
                  <a:pt x="165387" y="245285"/>
                  <a:pt x="161383" y="241284"/>
                  <a:pt x="161383" y="236394"/>
                </a:cubicBezTo>
                <a:cubicBezTo>
                  <a:pt x="161383" y="231415"/>
                  <a:pt x="165387" y="227503"/>
                  <a:pt x="170280" y="227503"/>
                </a:cubicBezTo>
                <a:close/>
                <a:moveTo>
                  <a:pt x="227228" y="180012"/>
                </a:moveTo>
                <a:lnTo>
                  <a:pt x="436086" y="180012"/>
                </a:lnTo>
                <a:cubicBezTo>
                  <a:pt x="440980" y="180012"/>
                  <a:pt x="444985" y="184013"/>
                  <a:pt x="444985" y="188903"/>
                </a:cubicBezTo>
                <a:cubicBezTo>
                  <a:pt x="444985" y="193882"/>
                  <a:pt x="440980" y="197794"/>
                  <a:pt x="436086" y="197794"/>
                </a:cubicBezTo>
                <a:lnTo>
                  <a:pt x="227228" y="197794"/>
                </a:lnTo>
                <a:cubicBezTo>
                  <a:pt x="222334" y="197794"/>
                  <a:pt x="218329" y="193882"/>
                  <a:pt x="218329" y="188903"/>
                </a:cubicBezTo>
                <a:cubicBezTo>
                  <a:pt x="218329" y="184013"/>
                  <a:pt x="222334" y="180012"/>
                  <a:pt x="227228" y="180012"/>
                </a:cubicBezTo>
                <a:close/>
                <a:moveTo>
                  <a:pt x="170280" y="180012"/>
                </a:moveTo>
                <a:lnTo>
                  <a:pt x="189321" y="180012"/>
                </a:lnTo>
                <a:cubicBezTo>
                  <a:pt x="194214" y="180012"/>
                  <a:pt x="198218" y="184013"/>
                  <a:pt x="198218" y="188903"/>
                </a:cubicBezTo>
                <a:cubicBezTo>
                  <a:pt x="198218" y="193882"/>
                  <a:pt x="194214" y="197794"/>
                  <a:pt x="189321" y="197794"/>
                </a:cubicBezTo>
                <a:lnTo>
                  <a:pt x="170280" y="197794"/>
                </a:lnTo>
                <a:cubicBezTo>
                  <a:pt x="165387" y="197794"/>
                  <a:pt x="161383" y="193882"/>
                  <a:pt x="161383" y="188903"/>
                </a:cubicBezTo>
                <a:cubicBezTo>
                  <a:pt x="161383" y="184013"/>
                  <a:pt x="165387" y="180012"/>
                  <a:pt x="170280" y="180012"/>
                </a:cubicBezTo>
                <a:close/>
                <a:moveTo>
                  <a:pt x="227230" y="132663"/>
                </a:moveTo>
                <a:lnTo>
                  <a:pt x="398120" y="132663"/>
                </a:lnTo>
                <a:cubicBezTo>
                  <a:pt x="403105" y="132663"/>
                  <a:pt x="407021" y="136664"/>
                  <a:pt x="407021" y="141554"/>
                </a:cubicBezTo>
                <a:cubicBezTo>
                  <a:pt x="407021" y="146444"/>
                  <a:pt x="403105" y="150445"/>
                  <a:pt x="398120" y="150445"/>
                </a:cubicBezTo>
                <a:lnTo>
                  <a:pt x="227230" y="150445"/>
                </a:lnTo>
                <a:cubicBezTo>
                  <a:pt x="222334" y="150445"/>
                  <a:pt x="218329" y="146444"/>
                  <a:pt x="218329" y="141554"/>
                </a:cubicBezTo>
                <a:cubicBezTo>
                  <a:pt x="218329" y="136664"/>
                  <a:pt x="222334" y="132663"/>
                  <a:pt x="227230" y="132663"/>
                </a:cubicBezTo>
                <a:close/>
                <a:moveTo>
                  <a:pt x="170280" y="132663"/>
                </a:moveTo>
                <a:lnTo>
                  <a:pt x="189321" y="132663"/>
                </a:lnTo>
                <a:cubicBezTo>
                  <a:pt x="194214" y="132663"/>
                  <a:pt x="198218" y="136664"/>
                  <a:pt x="198218" y="141554"/>
                </a:cubicBezTo>
                <a:cubicBezTo>
                  <a:pt x="198218" y="146444"/>
                  <a:pt x="194214" y="150445"/>
                  <a:pt x="189321" y="150445"/>
                </a:cubicBezTo>
                <a:lnTo>
                  <a:pt x="170280" y="150445"/>
                </a:lnTo>
                <a:cubicBezTo>
                  <a:pt x="165387" y="150445"/>
                  <a:pt x="161383" y="146444"/>
                  <a:pt x="161383" y="141554"/>
                </a:cubicBezTo>
                <a:cubicBezTo>
                  <a:pt x="161383" y="136664"/>
                  <a:pt x="165387" y="132663"/>
                  <a:pt x="170280" y="132663"/>
                </a:cubicBezTo>
                <a:close/>
                <a:moveTo>
                  <a:pt x="227228" y="85314"/>
                </a:moveTo>
                <a:lnTo>
                  <a:pt x="436086" y="85314"/>
                </a:lnTo>
                <a:cubicBezTo>
                  <a:pt x="440980" y="85314"/>
                  <a:pt x="444985" y="89226"/>
                  <a:pt x="444985" y="94205"/>
                </a:cubicBezTo>
                <a:cubicBezTo>
                  <a:pt x="444985" y="99095"/>
                  <a:pt x="440980" y="103096"/>
                  <a:pt x="436086" y="103096"/>
                </a:cubicBezTo>
                <a:lnTo>
                  <a:pt x="227228" y="103096"/>
                </a:lnTo>
                <a:cubicBezTo>
                  <a:pt x="222334" y="103096"/>
                  <a:pt x="218329" y="99095"/>
                  <a:pt x="218329" y="94205"/>
                </a:cubicBezTo>
                <a:cubicBezTo>
                  <a:pt x="218329" y="89226"/>
                  <a:pt x="222334" y="85314"/>
                  <a:pt x="227228" y="85314"/>
                </a:cubicBezTo>
                <a:close/>
                <a:moveTo>
                  <a:pt x="170280" y="85314"/>
                </a:moveTo>
                <a:lnTo>
                  <a:pt x="189321" y="85314"/>
                </a:lnTo>
                <a:cubicBezTo>
                  <a:pt x="194214" y="85314"/>
                  <a:pt x="198218" y="89226"/>
                  <a:pt x="198218" y="94205"/>
                </a:cubicBezTo>
                <a:cubicBezTo>
                  <a:pt x="198218" y="99095"/>
                  <a:pt x="194214" y="103096"/>
                  <a:pt x="189321" y="103096"/>
                </a:cubicBezTo>
                <a:lnTo>
                  <a:pt x="170280" y="103096"/>
                </a:lnTo>
                <a:cubicBezTo>
                  <a:pt x="165387" y="103096"/>
                  <a:pt x="161383" y="99095"/>
                  <a:pt x="161383" y="94205"/>
                </a:cubicBezTo>
                <a:cubicBezTo>
                  <a:pt x="161383" y="89226"/>
                  <a:pt x="165387" y="85314"/>
                  <a:pt x="170280" y="85314"/>
                </a:cubicBezTo>
                <a:close/>
                <a:moveTo>
                  <a:pt x="550030" y="17774"/>
                </a:moveTo>
                <a:cubicBezTo>
                  <a:pt x="528759" y="17774"/>
                  <a:pt x="511492" y="35015"/>
                  <a:pt x="511492" y="56255"/>
                </a:cubicBezTo>
                <a:lnTo>
                  <a:pt x="511492" y="94735"/>
                </a:lnTo>
                <a:lnTo>
                  <a:pt x="588568" y="94735"/>
                </a:lnTo>
                <a:lnTo>
                  <a:pt x="588568" y="56255"/>
                </a:lnTo>
                <a:cubicBezTo>
                  <a:pt x="588568" y="35015"/>
                  <a:pt x="571301" y="17774"/>
                  <a:pt x="550030" y="17774"/>
                </a:cubicBezTo>
                <a:close/>
                <a:moveTo>
                  <a:pt x="151303" y="17774"/>
                </a:moveTo>
                <a:cubicBezTo>
                  <a:pt x="130031" y="17774"/>
                  <a:pt x="112765" y="35015"/>
                  <a:pt x="112765" y="56255"/>
                </a:cubicBezTo>
                <a:lnTo>
                  <a:pt x="112765" y="103622"/>
                </a:lnTo>
                <a:lnTo>
                  <a:pt x="112765" y="417066"/>
                </a:lnTo>
                <a:lnTo>
                  <a:pt x="407627" y="417066"/>
                </a:lnTo>
                <a:cubicBezTo>
                  <a:pt x="412522" y="417066"/>
                  <a:pt x="416528" y="421065"/>
                  <a:pt x="416528" y="425953"/>
                </a:cubicBezTo>
                <a:lnTo>
                  <a:pt x="416528" y="473321"/>
                </a:lnTo>
                <a:cubicBezTo>
                  <a:pt x="416528" y="494560"/>
                  <a:pt x="433794" y="511890"/>
                  <a:pt x="455065" y="511890"/>
                </a:cubicBezTo>
                <a:cubicBezTo>
                  <a:pt x="476337" y="511890"/>
                  <a:pt x="493692" y="494560"/>
                  <a:pt x="493692" y="473321"/>
                </a:cubicBezTo>
                <a:lnTo>
                  <a:pt x="493692" y="103622"/>
                </a:lnTo>
                <a:lnTo>
                  <a:pt x="493692" y="56255"/>
                </a:lnTo>
                <a:cubicBezTo>
                  <a:pt x="493692" y="41324"/>
                  <a:pt x="499477" y="27816"/>
                  <a:pt x="509000" y="17774"/>
                </a:cubicBezTo>
                <a:close/>
                <a:moveTo>
                  <a:pt x="151303" y="0"/>
                </a:moveTo>
                <a:lnTo>
                  <a:pt x="550030" y="0"/>
                </a:lnTo>
                <a:cubicBezTo>
                  <a:pt x="581092" y="0"/>
                  <a:pt x="606368" y="25239"/>
                  <a:pt x="606368" y="56255"/>
                </a:cubicBezTo>
                <a:lnTo>
                  <a:pt x="606368" y="103622"/>
                </a:lnTo>
                <a:cubicBezTo>
                  <a:pt x="606368" y="108599"/>
                  <a:pt x="602452" y="112509"/>
                  <a:pt x="597468" y="112509"/>
                </a:cubicBezTo>
                <a:lnTo>
                  <a:pt x="511492" y="112509"/>
                </a:lnTo>
                <a:lnTo>
                  <a:pt x="511492" y="473321"/>
                </a:lnTo>
                <a:cubicBezTo>
                  <a:pt x="511492" y="504425"/>
                  <a:pt x="486216" y="529664"/>
                  <a:pt x="455065" y="529664"/>
                </a:cubicBezTo>
                <a:lnTo>
                  <a:pt x="56338" y="529664"/>
                </a:lnTo>
                <a:cubicBezTo>
                  <a:pt x="25276" y="529664"/>
                  <a:pt x="0" y="504425"/>
                  <a:pt x="0" y="473321"/>
                </a:cubicBezTo>
                <a:lnTo>
                  <a:pt x="0" y="425953"/>
                </a:lnTo>
                <a:cubicBezTo>
                  <a:pt x="0" y="421065"/>
                  <a:pt x="4005" y="417066"/>
                  <a:pt x="8900" y="417066"/>
                </a:cubicBezTo>
                <a:lnTo>
                  <a:pt x="94965" y="417066"/>
                </a:lnTo>
                <a:lnTo>
                  <a:pt x="94965" y="103622"/>
                </a:lnTo>
                <a:lnTo>
                  <a:pt x="94965" y="56255"/>
                </a:lnTo>
                <a:cubicBezTo>
                  <a:pt x="94965" y="25239"/>
                  <a:pt x="120241" y="0"/>
                  <a:pt x="151303" y="0"/>
                </a:cubicBezTo>
                <a:close/>
              </a:path>
            </a:pathLst>
          </a:custGeom>
          <a:solidFill>
            <a:schemeClr val="bg1"/>
          </a:solidFill>
          <a:ln w="3175">
            <a:noFill/>
          </a:ln>
        </p:spPr>
        <p:txBody>
          <a:bodyPr/>
          <a:lstStyle/>
          <a:p>
            <a:endParaRPr lang="zh-CN" altLang="en-US">
              <a:cs typeface="+mn-ea"/>
              <a:sym typeface="+mn-lt"/>
            </a:endParaRPr>
          </a:p>
        </p:txBody>
      </p:sp>
      <p:sp>
        <p:nvSpPr>
          <p:cNvPr id="11" name="information_155447">
            <a:extLst>
              <a:ext uri="{FF2B5EF4-FFF2-40B4-BE49-F238E27FC236}">
                <a16:creationId xmlns:a16="http://schemas.microsoft.com/office/drawing/2014/main" id="{1023C8B6-2BE0-5619-D0F0-88E8AAB36252}"/>
              </a:ext>
            </a:extLst>
          </p:cNvPr>
          <p:cNvSpPr>
            <a:spLocks/>
          </p:cNvSpPr>
          <p:nvPr>
            <p:custDataLst>
              <p:tags r:id="rId3"/>
            </p:custDataLst>
          </p:nvPr>
        </p:nvSpPr>
        <p:spPr bwMode="auto">
          <a:xfrm>
            <a:off x="5854489" y="3745813"/>
            <a:ext cx="436942" cy="436328"/>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w="3175">
            <a:noFill/>
          </a:ln>
        </p:spPr>
        <p:txBody>
          <a:bodyPr/>
          <a:lstStyle/>
          <a:p>
            <a:endParaRPr lang="zh-CN" altLang="en-US">
              <a:cs typeface="+mn-ea"/>
              <a:sym typeface="+mn-lt"/>
            </a:endParaRPr>
          </a:p>
        </p:txBody>
      </p:sp>
      <p:sp>
        <p:nvSpPr>
          <p:cNvPr id="12" name="browser_117959">
            <a:extLst>
              <a:ext uri="{FF2B5EF4-FFF2-40B4-BE49-F238E27FC236}">
                <a16:creationId xmlns:a16="http://schemas.microsoft.com/office/drawing/2014/main" id="{2387AFF5-35C5-16E3-ADC0-9482C8436EAA}"/>
              </a:ext>
            </a:extLst>
          </p:cNvPr>
          <p:cNvSpPr>
            <a:spLocks/>
          </p:cNvSpPr>
          <p:nvPr>
            <p:custDataLst>
              <p:tags r:id="rId4"/>
            </p:custDataLst>
          </p:nvPr>
        </p:nvSpPr>
        <p:spPr bwMode="auto">
          <a:xfrm>
            <a:off x="5854489" y="4742380"/>
            <a:ext cx="436942" cy="43632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81371" h="580542">
                <a:moveTo>
                  <a:pt x="64185" y="485773"/>
                </a:moveTo>
                <a:lnTo>
                  <a:pt x="517311" y="485773"/>
                </a:lnTo>
                <a:cubicBezTo>
                  <a:pt x="524075" y="485773"/>
                  <a:pt x="529593" y="491281"/>
                  <a:pt x="529593" y="498122"/>
                </a:cubicBezTo>
                <a:cubicBezTo>
                  <a:pt x="529593" y="504874"/>
                  <a:pt x="524164" y="510471"/>
                  <a:pt x="517311" y="510471"/>
                </a:cubicBezTo>
                <a:lnTo>
                  <a:pt x="64185" y="510471"/>
                </a:lnTo>
                <a:cubicBezTo>
                  <a:pt x="57332" y="510471"/>
                  <a:pt x="51724" y="504963"/>
                  <a:pt x="51813" y="498122"/>
                </a:cubicBezTo>
                <a:cubicBezTo>
                  <a:pt x="51813" y="491370"/>
                  <a:pt x="57332" y="485773"/>
                  <a:pt x="64185" y="485773"/>
                </a:cubicBezTo>
                <a:close/>
                <a:moveTo>
                  <a:pt x="64185" y="402082"/>
                </a:moveTo>
                <a:lnTo>
                  <a:pt x="517311" y="402082"/>
                </a:lnTo>
                <a:cubicBezTo>
                  <a:pt x="524075" y="402082"/>
                  <a:pt x="529593" y="407505"/>
                  <a:pt x="529593" y="414351"/>
                </a:cubicBezTo>
                <a:cubicBezTo>
                  <a:pt x="529593" y="421108"/>
                  <a:pt x="524164" y="426709"/>
                  <a:pt x="517311" y="426709"/>
                </a:cubicBezTo>
                <a:lnTo>
                  <a:pt x="64185" y="426709"/>
                </a:lnTo>
                <a:cubicBezTo>
                  <a:pt x="57332" y="426709"/>
                  <a:pt x="51724" y="421108"/>
                  <a:pt x="51813" y="414351"/>
                </a:cubicBezTo>
                <a:cubicBezTo>
                  <a:pt x="51813" y="407594"/>
                  <a:pt x="57332" y="402082"/>
                  <a:pt x="64185" y="402082"/>
                </a:cubicBezTo>
                <a:close/>
                <a:moveTo>
                  <a:pt x="290732" y="323966"/>
                </a:moveTo>
                <a:lnTo>
                  <a:pt x="517312" y="323966"/>
                </a:lnTo>
                <a:cubicBezTo>
                  <a:pt x="524076" y="323966"/>
                  <a:pt x="529593" y="329389"/>
                  <a:pt x="529593" y="336324"/>
                </a:cubicBezTo>
                <a:cubicBezTo>
                  <a:pt x="529593" y="343081"/>
                  <a:pt x="524165" y="348593"/>
                  <a:pt x="517312" y="348593"/>
                </a:cubicBezTo>
                <a:lnTo>
                  <a:pt x="290732" y="348593"/>
                </a:lnTo>
                <a:cubicBezTo>
                  <a:pt x="283880" y="348593"/>
                  <a:pt x="278451" y="343169"/>
                  <a:pt x="278451" y="336324"/>
                </a:cubicBezTo>
                <a:cubicBezTo>
                  <a:pt x="278451" y="329567"/>
                  <a:pt x="283880" y="323966"/>
                  <a:pt x="290732" y="323966"/>
                </a:cubicBezTo>
                <a:close/>
                <a:moveTo>
                  <a:pt x="76559" y="196342"/>
                </a:moveTo>
                <a:lnTo>
                  <a:pt x="76559" y="323974"/>
                </a:lnTo>
                <a:lnTo>
                  <a:pt x="204380" y="323974"/>
                </a:lnTo>
                <a:lnTo>
                  <a:pt x="204380" y="196342"/>
                </a:lnTo>
                <a:close/>
                <a:moveTo>
                  <a:pt x="64186" y="171545"/>
                </a:moveTo>
                <a:lnTo>
                  <a:pt x="216842" y="171545"/>
                </a:lnTo>
                <a:cubicBezTo>
                  <a:pt x="223606" y="171545"/>
                  <a:pt x="229125" y="177055"/>
                  <a:pt x="229125" y="183899"/>
                </a:cubicBezTo>
                <a:lnTo>
                  <a:pt x="229125" y="336328"/>
                </a:lnTo>
                <a:cubicBezTo>
                  <a:pt x="229125" y="343083"/>
                  <a:pt x="223696" y="348594"/>
                  <a:pt x="216842" y="348594"/>
                </a:cubicBezTo>
                <a:lnTo>
                  <a:pt x="64186" y="348594"/>
                </a:lnTo>
                <a:cubicBezTo>
                  <a:pt x="57332" y="348594"/>
                  <a:pt x="51724" y="343172"/>
                  <a:pt x="51813" y="336328"/>
                </a:cubicBezTo>
                <a:lnTo>
                  <a:pt x="51813" y="183899"/>
                </a:lnTo>
                <a:cubicBezTo>
                  <a:pt x="51813" y="177144"/>
                  <a:pt x="57332" y="171545"/>
                  <a:pt x="64186" y="171545"/>
                </a:cubicBezTo>
                <a:close/>
                <a:moveTo>
                  <a:pt x="24743" y="126205"/>
                </a:moveTo>
                <a:lnTo>
                  <a:pt x="24743" y="555835"/>
                </a:lnTo>
                <a:lnTo>
                  <a:pt x="556627" y="555835"/>
                </a:lnTo>
                <a:lnTo>
                  <a:pt x="556805" y="555835"/>
                </a:lnTo>
                <a:lnTo>
                  <a:pt x="556805" y="126205"/>
                </a:lnTo>
                <a:close/>
                <a:moveTo>
                  <a:pt x="302448" y="50666"/>
                </a:moveTo>
                <a:lnTo>
                  <a:pt x="517310" y="50666"/>
                </a:lnTo>
                <a:cubicBezTo>
                  <a:pt x="524164" y="50666"/>
                  <a:pt x="529593" y="56263"/>
                  <a:pt x="529593" y="63015"/>
                </a:cubicBezTo>
                <a:cubicBezTo>
                  <a:pt x="529593" y="69767"/>
                  <a:pt x="524164" y="75364"/>
                  <a:pt x="517310" y="75364"/>
                </a:cubicBezTo>
                <a:lnTo>
                  <a:pt x="302448" y="75364"/>
                </a:lnTo>
                <a:cubicBezTo>
                  <a:pt x="295684" y="75364"/>
                  <a:pt x="290165" y="69767"/>
                  <a:pt x="290165" y="63015"/>
                </a:cubicBezTo>
                <a:cubicBezTo>
                  <a:pt x="290165" y="56263"/>
                  <a:pt x="295595" y="50666"/>
                  <a:pt x="302448" y="50666"/>
                </a:cubicBezTo>
                <a:close/>
                <a:moveTo>
                  <a:pt x="141082" y="50666"/>
                </a:moveTo>
                <a:lnTo>
                  <a:pt x="165736" y="50666"/>
                </a:lnTo>
                <a:cubicBezTo>
                  <a:pt x="172678" y="50666"/>
                  <a:pt x="178107" y="56263"/>
                  <a:pt x="178107" y="63015"/>
                </a:cubicBezTo>
                <a:cubicBezTo>
                  <a:pt x="178107" y="69767"/>
                  <a:pt x="172678" y="75364"/>
                  <a:pt x="165736" y="75364"/>
                </a:cubicBezTo>
                <a:lnTo>
                  <a:pt x="141082" y="75364"/>
                </a:lnTo>
                <a:cubicBezTo>
                  <a:pt x="134318" y="75364"/>
                  <a:pt x="128711" y="69767"/>
                  <a:pt x="128711" y="63015"/>
                </a:cubicBezTo>
                <a:cubicBezTo>
                  <a:pt x="128711" y="56263"/>
                  <a:pt x="134229" y="50666"/>
                  <a:pt x="141082" y="50666"/>
                </a:cubicBezTo>
                <a:close/>
                <a:moveTo>
                  <a:pt x="64184" y="50666"/>
                </a:moveTo>
                <a:lnTo>
                  <a:pt x="88872" y="50666"/>
                </a:lnTo>
                <a:cubicBezTo>
                  <a:pt x="95646" y="50666"/>
                  <a:pt x="101261" y="56263"/>
                  <a:pt x="101261" y="63015"/>
                </a:cubicBezTo>
                <a:cubicBezTo>
                  <a:pt x="101261" y="69767"/>
                  <a:pt x="95824" y="75364"/>
                  <a:pt x="88872" y="75364"/>
                </a:cubicBezTo>
                <a:lnTo>
                  <a:pt x="64184" y="75364"/>
                </a:lnTo>
                <a:cubicBezTo>
                  <a:pt x="57410" y="75364"/>
                  <a:pt x="51795" y="69767"/>
                  <a:pt x="51795" y="63015"/>
                </a:cubicBezTo>
                <a:cubicBezTo>
                  <a:pt x="51795" y="56263"/>
                  <a:pt x="57321" y="50666"/>
                  <a:pt x="64184" y="50666"/>
                </a:cubicBezTo>
                <a:close/>
                <a:moveTo>
                  <a:pt x="24743" y="24707"/>
                </a:moveTo>
                <a:lnTo>
                  <a:pt x="24743" y="101497"/>
                </a:lnTo>
                <a:lnTo>
                  <a:pt x="556805" y="101497"/>
                </a:lnTo>
                <a:lnTo>
                  <a:pt x="556805" y="24707"/>
                </a:lnTo>
                <a:close/>
                <a:moveTo>
                  <a:pt x="12282" y="0"/>
                </a:moveTo>
                <a:lnTo>
                  <a:pt x="569088" y="0"/>
                </a:lnTo>
                <a:cubicBezTo>
                  <a:pt x="575852" y="0"/>
                  <a:pt x="581459" y="5510"/>
                  <a:pt x="581370" y="12265"/>
                </a:cubicBezTo>
                <a:lnTo>
                  <a:pt x="581370" y="568188"/>
                </a:lnTo>
                <a:cubicBezTo>
                  <a:pt x="581370" y="574943"/>
                  <a:pt x="575852" y="580542"/>
                  <a:pt x="568999" y="580542"/>
                </a:cubicBezTo>
                <a:lnTo>
                  <a:pt x="12282" y="580542"/>
                </a:lnTo>
                <a:cubicBezTo>
                  <a:pt x="5518" y="580542"/>
                  <a:pt x="0" y="575032"/>
                  <a:pt x="0" y="568188"/>
                </a:cubicBezTo>
                <a:lnTo>
                  <a:pt x="0" y="12265"/>
                </a:lnTo>
                <a:cubicBezTo>
                  <a:pt x="0" y="5510"/>
                  <a:pt x="5518" y="0"/>
                  <a:pt x="12282" y="0"/>
                </a:cubicBezTo>
                <a:close/>
              </a:path>
            </a:pathLst>
          </a:custGeom>
          <a:solidFill>
            <a:schemeClr val="bg1"/>
          </a:solidFill>
          <a:ln w="3175">
            <a:noFill/>
          </a:ln>
        </p:spPr>
        <p:txBody>
          <a:bodyPr/>
          <a:lstStyle/>
          <a:p>
            <a:endParaRPr lang="zh-CN" altLang="en-US">
              <a:cs typeface="+mn-ea"/>
              <a:sym typeface="+mn-lt"/>
            </a:endParaRPr>
          </a:p>
        </p:txBody>
      </p:sp>
      <p:sp>
        <p:nvSpPr>
          <p:cNvPr id="13" name="文本占位符 6">
            <a:extLst>
              <a:ext uri="{FF2B5EF4-FFF2-40B4-BE49-F238E27FC236}">
                <a16:creationId xmlns:a16="http://schemas.microsoft.com/office/drawing/2014/main" id="{5D53D302-AA43-8D0A-A72E-65CA5B99A45E}"/>
              </a:ext>
            </a:extLst>
          </p:cNvPr>
          <p:cNvSpPr txBox="1">
            <a:spLocks/>
          </p:cNvSpPr>
          <p:nvPr>
            <p:custDataLst>
              <p:tags r:id="rId5"/>
            </p:custDataLst>
          </p:nvPr>
        </p:nvSpPr>
        <p:spPr>
          <a:xfrm>
            <a:off x="6372964" y="1645920"/>
            <a:ext cx="3147015" cy="584775"/>
          </a:xfrm>
          <a:prstGeom prst="rect">
            <a:avLst/>
          </a:prstGeom>
        </p:spPr>
        <p:txBody>
          <a:bodyPr wrap="none" anchor="ctr" anchorCtr="1">
            <a:spAutoFit/>
          </a:bodyPr>
          <a:lstStyle>
            <a:lvl1pPr marL="514350" indent="-514350" algn="l" defTabSz="914400" rtl="0" eaLnBrk="1" latinLnBrk="0" hangingPunct="1">
              <a:lnSpc>
                <a:spcPct val="100000"/>
              </a:lnSpc>
              <a:spcBef>
                <a:spcPts val="2000"/>
              </a:spcBef>
              <a:spcAft>
                <a:spcPts val="2000"/>
              </a:spcAft>
              <a:buFont typeface="+mj-lt"/>
              <a:buAutoNum type="arabicPeriod"/>
              <a:defRPr sz="3200" kern="1200" spc="100" baseline="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ea"/>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0"/>
              </a:spcBef>
              <a:spcAft>
                <a:spcPts val="2000"/>
              </a:spcAft>
              <a:buClrTx/>
              <a:buSzTx/>
              <a:buFont typeface="+mj-lt"/>
              <a:buNone/>
              <a:tabLst/>
              <a:defRPr/>
            </a:pPr>
            <a:r>
              <a:rPr lang="zh-CN" altLang="en-US" dirty="0">
                <a:solidFill>
                  <a:prstClr val="white"/>
                </a:solidFill>
                <a:latin typeface="Arial" panose="020F0502020204030204"/>
                <a:ea typeface="微软雅黑"/>
                <a:cs typeface="+mn-ea"/>
                <a:sym typeface="+mn-lt"/>
              </a:rPr>
              <a:t>研究的基本内容</a:t>
            </a:r>
            <a:endParaRPr kumimoji="0" lang="en-US" altLang="zh-CN" b="0" i="0" u="none" strike="noStrike" kern="1200" cap="none" spc="100" normalizeH="0" baseline="0" noProof="0" dirty="0">
              <a:ln>
                <a:noFill/>
              </a:ln>
              <a:solidFill>
                <a:prstClr val="white"/>
              </a:solidFill>
              <a:effectLst/>
              <a:uLnTx/>
              <a:uFillTx/>
              <a:latin typeface="+mn-lt"/>
              <a:ea typeface="+mn-ea"/>
              <a:cs typeface="+mn-ea"/>
              <a:sym typeface="+mn-lt"/>
            </a:endParaRPr>
          </a:p>
        </p:txBody>
      </p:sp>
      <p:sp>
        <p:nvSpPr>
          <p:cNvPr id="14" name="文本占位符 6">
            <a:extLst>
              <a:ext uri="{FF2B5EF4-FFF2-40B4-BE49-F238E27FC236}">
                <a16:creationId xmlns:a16="http://schemas.microsoft.com/office/drawing/2014/main" id="{F350F506-8348-544B-220C-56FE4A0D30DE}"/>
              </a:ext>
            </a:extLst>
          </p:cNvPr>
          <p:cNvSpPr txBox="1">
            <a:spLocks/>
          </p:cNvSpPr>
          <p:nvPr>
            <p:custDataLst>
              <p:tags r:id="rId6"/>
            </p:custDataLst>
          </p:nvPr>
        </p:nvSpPr>
        <p:spPr>
          <a:xfrm>
            <a:off x="6372964" y="2653332"/>
            <a:ext cx="4416594" cy="584775"/>
          </a:xfrm>
          <a:prstGeom prst="rect">
            <a:avLst/>
          </a:prstGeom>
        </p:spPr>
        <p:txBody>
          <a:bodyPr wrap="none" anchor="ctr" anchorCtr="1">
            <a:spAutoFit/>
          </a:bodyPr>
          <a:lstStyle>
            <a:lvl1pPr marL="514350" indent="-514350" algn="l" defTabSz="914400" rtl="0" eaLnBrk="1" latinLnBrk="0" hangingPunct="1">
              <a:lnSpc>
                <a:spcPct val="100000"/>
              </a:lnSpc>
              <a:spcBef>
                <a:spcPts val="2000"/>
              </a:spcBef>
              <a:spcAft>
                <a:spcPts val="2000"/>
              </a:spcAft>
              <a:buFont typeface="+mj-lt"/>
              <a:buAutoNum type="arabicPeriod"/>
              <a:defRPr sz="3200" kern="1200" spc="100" baseline="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ea"/>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0"/>
              </a:spcBef>
              <a:spcAft>
                <a:spcPts val="2000"/>
              </a:spcAft>
              <a:buClrTx/>
              <a:buSzTx/>
              <a:buFont typeface="+mj-lt"/>
              <a:buNone/>
              <a:tabLst/>
              <a:defRPr/>
            </a:pPr>
            <a:r>
              <a:rPr lang="zh-CN" altLang="en-US" dirty="0">
                <a:solidFill>
                  <a:prstClr val="white"/>
                </a:solidFill>
                <a:latin typeface="Arial" panose="020F0502020204030204"/>
                <a:ea typeface="微软雅黑"/>
                <a:cs typeface="+mn-ea"/>
                <a:sym typeface="+mn-lt"/>
              </a:rPr>
              <a:t>表情特征的提取与识别</a:t>
            </a:r>
            <a:endParaRPr kumimoji="0" lang="en-US" altLang="zh-CN" b="0" i="0" u="none" strike="noStrike" kern="1200" cap="none" spc="100" normalizeH="0" baseline="0" noProof="0" dirty="0">
              <a:ln>
                <a:noFill/>
              </a:ln>
              <a:solidFill>
                <a:prstClr val="white"/>
              </a:solidFill>
              <a:effectLst/>
              <a:uLnTx/>
              <a:uFillTx/>
              <a:latin typeface="+mn-lt"/>
              <a:ea typeface="+mn-ea"/>
              <a:cs typeface="+mn-ea"/>
              <a:sym typeface="+mn-lt"/>
            </a:endParaRPr>
          </a:p>
        </p:txBody>
      </p:sp>
      <p:sp>
        <p:nvSpPr>
          <p:cNvPr id="15" name="文本占位符 6">
            <a:extLst>
              <a:ext uri="{FF2B5EF4-FFF2-40B4-BE49-F238E27FC236}">
                <a16:creationId xmlns:a16="http://schemas.microsoft.com/office/drawing/2014/main" id="{8CC11B6E-D352-8BC5-F09E-9886ADB74CED}"/>
              </a:ext>
            </a:extLst>
          </p:cNvPr>
          <p:cNvSpPr txBox="1">
            <a:spLocks/>
          </p:cNvSpPr>
          <p:nvPr>
            <p:custDataLst>
              <p:tags r:id="rId7"/>
            </p:custDataLst>
          </p:nvPr>
        </p:nvSpPr>
        <p:spPr>
          <a:xfrm>
            <a:off x="6372964" y="3660744"/>
            <a:ext cx="4416594" cy="584775"/>
          </a:xfrm>
          <a:prstGeom prst="rect">
            <a:avLst/>
          </a:prstGeom>
        </p:spPr>
        <p:txBody>
          <a:bodyPr wrap="none" anchor="ctr" anchorCtr="1">
            <a:spAutoFit/>
          </a:bodyPr>
          <a:lstStyle>
            <a:lvl1pPr marL="514350" indent="-514350" algn="l" defTabSz="914400" rtl="0" eaLnBrk="1" latinLnBrk="0" hangingPunct="1">
              <a:lnSpc>
                <a:spcPct val="100000"/>
              </a:lnSpc>
              <a:spcBef>
                <a:spcPts val="2000"/>
              </a:spcBef>
              <a:spcAft>
                <a:spcPts val="2000"/>
              </a:spcAft>
              <a:buFont typeface="+mj-lt"/>
              <a:buAutoNum type="arabicPeriod"/>
              <a:defRPr sz="3200" kern="1200" spc="100" baseline="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ea"/>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0"/>
              </a:spcBef>
              <a:spcAft>
                <a:spcPts val="2000"/>
              </a:spcAft>
              <a:buClrTx/>
              <a:buSzTx/>
              <a:buFont typeface="+mj-lt"/>
              <a:buNone/>
              <a:tabLst/>
              <a:defRPr/>
            </a:pPr>
            <a:r>
              <a:rPr lang="zh-CN" altLang="en-US" sz="3200" dirty="0">
                <a:solidFill>
                  <a:prstClr val="white"/>
                </a:solidFill>
                <a:latin typeface="Arial" panose="020F0502020204030204"/>
                <a:ea typeface="微软雅黑"/>
                <a:cs typeface="+mn-ea"/>
                <a:sym typeface="+mn-lt"/>
              </a:rPr>
              <a:t>人脸表情识别系统设计</a:t>
            </a:r>
            <a:endParaRPr kumimoji="0" lang="en-US" altLang="zh-CN" sz="3200" b="0" i="0" u="none" strike="noStrike" kern="1200" cap="none" spc="100" normalizeH="0" baseline="0" noProof="0" dirty="0">
              <a:ln>
                <a:noFill/>
              </a:ln>
              <a:solidFill>
                <a:prstClr val="white"/>
              </a:solidFill>
              <a:effectLst/>
              <a:uLnTx/>
              <a:uFillTx/>
              <a:latin typeface="+mn-lt"/>
              <a:ea typeface="+mn-ea"/>
              <a:cs typeface="+mn-ea"/>
              <a:sym typeface="+mn-lt"/>
            </a:endParaRPr>
          </a:p>
        </p:txBody>
      </p:sp>
      <p:sp>
        <p:nvSpPr>
          <p:cNvPr id="16" name="文本占位符 6">
            <a:extLst>
              <a:ext uri="{FF2B5EF4-FFF2-40B4-BE49-F238E27FC236}">
                <a16:creationId xmlns:a16="http://schemas.microsoft.com/office/drawing/2014/main" id="{05220188-8219-B92A-2732-67088E9668E9}"/>
              </a:ext>
            </a:extLst>
          </p:cNvPr>
          <p:cNvSpPr txBox="1">
            <a:spLocks/>
          </p:cNvSpPr>
          <p:nvPr>
            <p:custDataLst>
              <p:tags r:id="rId8"/>
            </p:custDataLst>
          </p:nvPr>
        </p:nvSpPr>
        <p:spPr>
          <a:xfrm>
            <a:off x="6372964" y="4668157"/>
            <a:ext cx="3147015" cy="584775"/>
          </a:xfrm>
          <a:prstGeom prst="rect">
            <a:avLst/>
          </a:prstGeom>
        </p:spPr>
        <p:txBody>
          <a:bodyPr wrap="none" anchor="ctr" anchorCtr="1">
            <a:spAutoFit/>
          </a:bodyPr>
          <a:lstStyle>
            <a:lvl1pPr marL="514350" indent="-514350" algn="l" defTabSz="914400" rtl="0" eaLnBrk="1" latinLnBrk="0" hangingPunct="1">
              <a:lnSpc>
                <a:spcPct val="100000"/>
              </a:lnSpc>
              <a:spcBef>
                <a:spcPts val="2000"/>
              </a:spcBef>
              <a:spcAft>
                <a:spcPts val="2000"/>
              </a:spcAft>
              <a:buFont typeface="+mj-lt"/>
              <a:buAutoNum type="arabicPeriod"/>
              <a:defRPr sz="3200" kern="1200" spc="100" baseline="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ea"/>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ea"/>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0"/>
              </a:spcBef>
              <a:spcAft>
                <a:spcPts val="2000"/>
              </a:spcAft>
              <a:buClrTx/>
              <a:buSzTx/>
              <a:buFont typeface="+mj-lt"/>
              <a:buNone/>
              <a:tabLst/>
              <a:defRPr/>
            </a:pPr>
            <a:r>
              <a:rPr lang="zh-CN" altLang="en-US" dirty="0">
                <a:solidFill>
                  <a:prstClr val="white"/>
                </a:solidFill>
                <a:latin typeface="Arial" panose="020F0502020204030204"/>
                <a:ea typeface="微软雅黑"/>
                <a:cs typeface="+mn-ea"/>
                <a:sym typeface="+mn-lt"/>
              </a:rPr>
              <a:t>识别器功能实现</a:t>
            </a:r>
            <a:endParaRPr kumimoji="0" lang="en-US" altLang="zh-CN" b="0" i="0" u="none" strike="noStrike" kern="1200" cap="none" spc="100" normalizeH="0" baseline="0" noProof="0" dirty="0">
              <a:ln>
                <a:noFill/>
              </a:ln>
              <a:solidFill>
                <a:prstClr val="white"/>
              </a:solidFill>
              <a:effectLst/>
              <a:uLnTx/>
              <a:uFillTx/>
              <a:latin typeface="+mn-lt"/>
              <a:ea typeface="+mn-ea"/>
              <a:cs typeface="+mn-ea"/>
              <a:sym typeface="+mn-lt"/>
            </a:endParaRPr>
          </a:p>
        </p:txBody>
      </p:sp>
      <p:grpSp>
        <p:nvGrpSpPr>
          <p:cNvPr id="52" name="组合 51">
            <a:extLst>
              <a:ext uri="{FF2B5EF4-FFF2-40B4-BE49-F238E27FC236}">
                <a16:creationId xmlns:a16="http://schemas.microsoft.com/office/drawing/2014/main" id="{9A94604E-A744-6138-769D-E51E3AB972A9}"/>
              </a:ext>
            </a:extLst>
          </p:cNvPr>
          <p:cNvGrpSpPr/>
          <p:nvPr/>
        </p:nvGrpSpPr>
        <p:grpSpPr>
          <a:xfrm>
            <a:off x="551464" y="6355484"/>
            <a:ext cx="2104859" cy="180180"/>
            <a:chOff x="9616368" y="6355080"/>
            <a:chExt cx="2104859" cy="180180"/>
          </a:xfrm>
        </p:grpSpPr>
        <p:sp>
          <p:nvSpPr>
            <p:cNvPr id="53" name="文本框 52">
              <a:hlinkClick r:id="rId12" action="ppaction://hlinksldjump"/>
              <a:extLst>
                <a:ext uri="{FF2B5EF4-FFF2-40B4-BE49-F238E27FC236}">
                  <a16:creationId xmlns:a16="http://schemas.microsoft.com/office/drawing/2014/main" id="{D57895A8-F1BE-A62C-65B1-25B8CF8786F5}"/>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54" name="组合 53">
              <a:extLst>
                <a:ext uri="{FF2B5EF4-FFF2-40B4-BE49-F238E27FC236}">
                  <a16:creationId xmlns:a16="http://schemas.microsoft.com/office/drawing/2014/main" id="{C2383EA5-C305-AE96-33BE-0120834F656E}"/>
                </a:ext>
              </a:extLst>
            </p:cNvPr>
            <p:cNvGrpSpPr/>
            <p:nvPr/>
          </p:nvGrpSpPr>
          <p:grpSpPr>
            <a:xfrm>
              <a:off x="9616368" y="6355080"/>
              <a:ext cx="441395" cy="180180"/>
              <a:chOff x="4147821" y="2641600"/>
              <a:chExt cx="3896358" cy="1590515"/>
            </a:xfrm>
          </p:grpSpPr>
          <p:sp>
            <p:nvSpPr>
              <p:cNvPr id="55" name="Rectangle 5">
                <a:extLst>
                  <a:ext uri="{FF2B5EF4-FFF2-40B4-BE49-F238E27FC236}">
                    <a16:creationId xmlns:a16="http://schemas.microsoft.com/office/drawing/2014/main" id="{EFC488FE-780F-8451-FD50-2167CC95BD9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56" name="Rectangle 6">
                <a:extLst>
                  <a:ext uri="{FF2B5EF4-FFF2-40B4-BE49-F238E27FC236}">
                    <a16:creationId xmlns:a16="http://schemas.microsoft.com/office/drawing/2014/main" id="{8E1ABA79-72FF-E455-FC56-B19C972660B8}"/>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57" name="Rectangle 7">
                <a:extLst>
                  <a:ext uri="{FF2B5EF4-FFF2-40B4-BE49-F238E27FC236}">
                    <a16:creationId xmlns:a16="http://schemas.microsoft.com/office/drawing/2014/main" id="{792ABA05-7EAD-A8FA-F49E-B13019AAAE33}"/>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58" name="Rectangle 8">
                <a:extLst>
                  <a:ext uri="{FF2B5EF4-FFF2-40B4-BE49-F238E27FC236}">
                    <a16:creationId xmlns:a16="http://schemas.microsoft.com/office/drawing/2014/main" id="{05EF7DA0-AE90-4C16-3C72-094CCB29E4AE}"/>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59" name="Rectangle 9">
                <a:extLst>
                  <a:ext uri="{FF2B5EF4-FFF2-40B4-BE49-F238E27FC236}">
                    <a16:creationId xmlns:a16="http://schemas.microsoft.com/office/drawing/2014/main" id="{C739EED4-87D4-0C22-34F6-EE2599F1CBC0}"/>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0" name="Rectangle 10">
                <a:extLst>
                  <a:ext uri="{FF2B5EF4-FFF2-40B4-BE49-F238E27FC236}">
                    <a16:creationId xmlns:a16="http://schemas.microsoft.com/office/drawing/2014/main" id="{DF5A01FE-8F15-03DA-642A-493A36F39897}"/>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1" name="Rectangle 11">
                <a:extLst>
                  <a:ext uri="{FF2B5EF4-FFF2-40B4-BE49-F238E27FC236}">
                    <a16:creationId xmlns:a16="http://schemas.microsoft.com/office/drawing/2014/main" id="{522F6C71-FF52-6753-49B7-CFCBE357EEAA}"/>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2" name="Rectangle 12">
                <a:extLst>
                  <a:ext uri="{FF2B5EF4-FFF2-40B4-BE49-F238E27FC236}">
                    <a16:creationId xmlns:a16="http://schemas.microsoft.com/office/drawing/2014/main" id="{6096A474-E236-5179-0287-CDA0A72D9695}"/>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3" name="Rectangle 13">
                <a:extLst>
                  <a:ext uri="{FF2B5EF4-FFF2-40B4-BE49-F238E27FC236}">
                    <a16:creationId xmlns:a16="http://schemas.microsoft.com/office/drawing/2014/main" id="{CD460BA8-3635-7672-6DC7-BA3F77AE23E8}"/>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4" name="Rectangle 14">
                <a:extLst>
                  <a:ext uri="{FF2B5EF4-FFF2-40B4-BE49-F238E27FC236}">
                    <a16:creationId xmlns:a16="http://schemas.microsoft.com/office/drawing/2014/main" id="{DA2EC81C-46CC-DC49-44F6-CB1CDEEB352A}"/>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5" name="Rectangle 15">
                <a:extLst>
                  <a:ext uri="{FF2B5EF4-FFF2-40B4-BE49-F238E27FC236}">
                    <a16:creationId xmlns:a16="http://schemas.microsoft.com/office/drawing/2014/main" id="{459D740A-C492-7A1A-DDD0-118EA1D7EB04}"/>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6" name="Rectangle 16">
                <a:extLst>
                  <a:ext uri="{FF2B5EF4-FFF2-40B4-BE49-F238E27FC236}">
                    <a16:creationId xmlns:a16="http://schemas.microsoft.com/office/drawing/2014/main" id="{CD7DABAC-6BC4-20F3-CBDA-88A0EC00C34A}"/>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7" name="Rectangle 17">
                <a:extLst>
                  <a:ext uri="{FF2B5EF4-FFF2-40B4-BE49-F238E27FC236}">
                    <a16:creationId xmlns:a16="http://schemas.microsoft.com/office/drawing/2014/main" id="{8FB568BD-E698-C9C3-5C54-827E5202681F}"/>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8" name="Rectangle 18">
                <a:extLst>
                  <a:ext uri="{FF2B5EF4-FFF2-40B4-BE49-F238E27FC236}">
                    <a16:creationId xmlns:a16="http://schemas.microsoft.com/office/drawing/2014/main" id="{DA76ABD1-462E-FE23-4474-F4E0EC4C659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69" name="Rectangle 19">
                <a:extLst>
                  <a:ext uri="{FF2B5EF4-FFF2-40B4-BE49-F238E27FC236}">
                    <a16:creationId xmlns:a16="http://schemas.microsoft.com/office/drawing/2014/main" id="{50E65300-B166-DFDC-097C-7F453346D07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0" name="Rectangle 20">
                <a:extLst>
                  <a:ext uri="{FF2B5EF4-FFF2-40B4-BE49-F238E27FC236}">
                    <a16:creationId xmlns:a16="http://schemas.microsoft.com/office/drawing/2014/main" id="{069E22B6-73A9-6787-3298-9F102D60D93F}"/>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1" name="Rectangle 21">
                <a:extLst>
                  <a:ext uri="{FF2B5EF4-FFF2-40B4-BE49-F238E27FC236}">
                    <a16:creationId xmlns:a16="http://schemas.microsoft.com/office/drawing/2014/main" id="{83A84478-405E-3E50-5364-370502F10223}"/>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2" name="Rectangle 22">
                <a:extLst>
                  <a:ext uri="{FF2B5EF4-FFF2-40B4-BE49-F238E27FC236}">
                    <a16:creationId xmlns:a16="http://schemas.microsoft.com/office/drawing/2014/main" id="{74F3ABC0-0860-6341-722B-EF99B9D4BEB5}"/>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3" name="Rectangle 23">
                <a:extLst>
                  <a:ext uri="{FF2B5EF4-FFF2-40B4-BE49-F238E27FC236}">
                    <a16:creationId xmlns:a16="http://schemas.microsoft.com/office/drawing/2014/main" id="{9808A67E-C12B-9DDF-5529-09274493DE55}"/>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4" name="Rectangle 24">
                <a:extLst>
                  <a:ext uri="{FF2B5EF4-FFF2-40B4-BE49-F238E27FC236}">
                    <a16:creationId xmlns:a16="http://schemas.microsoft.com/office/drawing/2014/main" id="{D47A56FF-5817-59BC-FC49-CF0B2DB02C51}"/>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5" name="Rectangle 25">
                <a:extLst>
                  <a:ext uri="{FF2B5EF4-FFF2-40B4-BE49-F238E27FC236}">
                    <a16:creationId xmlns:a16="http://schemas.microsoft.com/office/drawing/2014/main" id="{24D39D86-59E5-94A8-2051-866FBA997E86}"/>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6" name="Rectangle 26">
                <a:extLst>
                  <a:ext uri="{FF2B5EF4-FFF2-40B4-BE49-F238E27FC236}">
                    <a16:creationId xmlns:a16="http://schemas.microsoft.com/office/drawing/2014/main" id="{90C4731A-906F-4009-E69F-679EE25E9B1D}"/>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7" name="Rectangle 27">
                <a:extLst>
                  <a:ext uri="{FF2B5EF4-FFF2-40B4-BE49-F238E27FC236}">
                    <a16:creationId xmlns:a16="http://schemas.microsoft.com/office/drawing/2014/main" id="{617DB65D-7D33-8A2B-60E2-03878A2BAE17}"/>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8" name="Rectangle 28">
                <a:extLst>
                  <a:ext uri="{FF2B5EF4-FFF2-40B4-BE49-F238E27FC236}">
                    <a16:creationId xmlns:a16="http://schemas.microsoft.com/office/drawing/2014/main" id="{1AD7B3DE-7D17-6928-0078-DF76A5DC6C6E}"/>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79" name="Rectangle 29">
                <a:extLst>
                  <a:ext uri="{FF2B5EF4-FFF2-40B4-BE49-F238E27FC236}">
                    <a16:creationId xmlns:a16="http://schemas.microsoft.com/office/drawing/2014/main" id="{B1CD10A3-5222-10F5-D2EE-3D6E964493C2}"/>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80" name="Rectangle 30">
                <a:extLst>
                  <a:ext uri="{FF2B5EF4-FFF2-40B4-BE49-F238E27FC236}">
                    <a16:creationId xmlns:a16="http://schemas.microsoft.com/office/drawing/2014/main" id="{D3143FDC-78E2-A38E-2E2A-D3196F6A6D12}"/>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81" name="Rectangle 31">
                <a:extLst>
                  <a:ext uri="{FF2B5EF4-FFF2-40B4-BE49-F238E27FC236}">
                    <a16:creationId xmlns:a16="http://schemas.microsoft.com/office/drawing/2014/main" id="{D73A4FB4-C689-EF0E-03E0-10F6F12C2BA8}"/>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82" name="Rectangle 32">
                <a:extLst>
                  <a:ext uri="{FF2B5EF4-FFF2-40B4-BE49-F238E27FC236}">
                    <a16:creationId xmlns:a16="http://schemas.microsoft.com/office/drawing/2014/main" id="{C5A8E5BE-C3B7-7062-065E-4D671BD6D756}"/>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83" name="Rectangle 33">
                <a:extLst>
                  <a:ext uri="{FF2B5EF4-FFF2-40B4-BE49-F238E27FC236}">
                    <a16:creationId xmlns:a16="http://schemas.microsoft.com/office/drawing/2014/main" id="{B9812325-6C82-5E88-831E-F17EB99BEA11}"/>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84" name="Picture 35">
                <a:extLst>
                  <a:ext uri="{FF2B5EF4-FFF2-40B4-BE49-F238E27FC236}">
                    <a16:creationId xmlns:a16="http://schemas.microsoft.com/office/drawing/2014/main" id="{2EDE0941-18B6-5936-3F73-FD6C03E7D7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36">
                <a:extLst>
                  <a:ext uri="{FF2B5EF4-FFF2-40B4-BE49-F238E27FC236}">
                    <a16:creationId xmlns:a16="http://schemas.microsoft.com/office/drawing/2014/main" id="{ABDA0118-45B0-79AB-E7E7-C31B8AEAC7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7">
                <a:extLst>
                  <a:ext uri="{FF2B5EF4-FFF2-40B4-BE49-F238E27FC236}">
                    <a16:creationId xmlns:a16="http://schemas.microsoft.com/office/drawing/2014/main" id="{CC553C5C-0FE3-7586-DCBD-B9417FACA9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Rectangle 38">
                <a:extLst>
                  <a:ext uri="{FF2B5EF4-FFF2-40B4-BE49-F238E27FC236}">
                    <a16:creationId xmlns:a16="http://schemas.microsoft.com/office/drawing/2014/main" id="{ACF4334F-D4B1-9644-59BF-8BEDB234BCAA}"/>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89" name="Rectangle 5">
                <a:extLst>
                  <a:ext uri="{FF2B5EF4-FFF2-40B4-BE49-F238E27FC236}">
                    <a16:creationId xmlns:a16="http://schemas.microsoft.com/office/drawing/2014/main" id="{33DACC28-3EC2-F219-E749-CFD2F1BC79D2}"/>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81321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3057247"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计算机视觉基础</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研究的基本内容</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3050251"/>
            <a:ext cx="11050283" cy="12868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图像处理技术</a:t>
            </a:r>
            <a:r>
              <a:rPr lang="zh-CN" altLang="en-US" b="1" dirty="0">
                <a:solidFill>
                  <a:prstClr val="white"/>
                </a:solidFill>
                <a:latin typeface="宋体" panose="02010600030101010101" pitchFamily="2" charset="-122"/>
                <a:ea typeface="宋体" panose="02010600030101010101" pitchFamily="2" charset="-122"/>
              </a:rPr>
              <a:t> 用于</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对图像进行预处理和增强，以便提高后续</a:t>
            </a:r>
            <a:r>
              <a:rPr lang="zh-CN" altLang="en-US" b="1" dirty="0">
                <a:solidFill>
                  <a:prstClr val="white"/>
                </a:solidFill>
                <a:latin typeface="宋体" panose="02010600030101010101" pitchFamily="2" charset="-122"/>
                <a:ea typeface="宋体" panose="02010600030101010101" pitchFamily="2" charset="-122"/>
              </a:rPr>
              <a:t>算法的性能。</a:t>
            </a:r>
            <a:endParaRPr lang="en-US" altLang="zh-CN" b="1" dirty="0">
              <a:solidFill>
                <a:prstClr val="white"/>
              </a:solidFill>
              <a:latin typeface="宋体" panose="02010600030101010101" pitchFamily="2" charset="-122"/>
              <a:ea typeface="宋体" panose="02010600030101010101" pitchFamily="2" charset="-122"/>
            </a:endParaRPr>
          </a:p>
          <a:p>
            <a:pPr>
              <a:lnSpc>
                <a:spcPct val="150000"/>
              </a:lnSpc>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特征提取技术</a:t>
            </a:r>
            <a:r>
              <a:rPr lang="zh-CN" altLang="en-US" b="1" dirty="0">
                <a:solidFill>
                  <a:prstClr val="white"/>
                </a:solidFill>
                <a:latin typeface="宋体" panose="02010600030101010101" pitchFamily="2" charset="-122"/>
                <a:ea typeface="宋体" panose="02010600030101010101" pitchFamily="2" charset="-122"/>
              </a:rPr>
              <a:t> 可以</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从图像中提取出对识别所需信息最有利</a:t>
            </a:r>
            <a:r>
              <a:rPr lang="zh-CN" altLang="en-US" b="1" dirty="0">
                <a:solidFill>
                  <a:prstClr val="white"/>
                </a:solidFill>
                <a:latin typeface="宋体" panose="02010600030101010101" pitchFamily="2" charset="-122"/>
                <a:ea typeface="宋体" panose="02010600030101010101" pitchFamily="2" charset="-122"/>
              </a:rPr>
              <a:t>的部分。</a:t>
            </a:r>
            <a:endParaRPr lang="en-US" altLang="zh-CN" b="1" dirty="0">
              <a:solidFill>
                <a:prstClr val="white"/>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图像分割技术</a:t>
            </a:r>
            <a:r>
              <a:rPr lang="zh-CN" altLang="en-US" b="1" dirty="0">
                <a:solidFill>
                  <a:prstClr val="white"/>
                </a:solidFill>
                <a:latin typeface="宋体" panose="02010600030101010101" pitchFamily="2" charset="-122"/>
                <a:ea typeface="宋体" panose="02010600030101010101" pitchFamily="2" charset="-122"/>
              </a:rPr>
              <a:t> 可以</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帮助将图像中不同的对象或区域进行区分。</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pic>
        <p:nvPicPr>
          <p:cNvPr id="15" name="图片 14" descr="微笑的戴眼镜的女人&#10;&#10;描述已自动生成">
            <a:extLst>
              <a:ext uri="{FF2B5EF4-FFF2-40B4-BE49-F238E27FC236}">
                <a16:creationId xmlns:a16="http://schemas.microsoft.com/office/drawing/2014/main" id="{371CC54F-7277-EFB7-37BA-769613B60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2410" y="153341"/>
            <a:ext cx="4092533" cy="3275660"/>
          </a:xfrm>
          <a:prstGeom prst="rect">
            <a:avLst/>
          </a:prstGeom>
          <a:ln>
            <a:solidFill>
              <a:schemeClr val="accent1"/>
            </a:solidFill>
          </a:ln>
        </p:spPr>
      </p:pic>
      <p:pic>
        <p:nvPicPr>
          <p:cNvPr id="13" name="图片 12" descr="戴眼镜微笑的人&#10;&#10;描述已自动生成">
            <a:extLst>
              <a:ext uri="{FF2B5EF4-FFF2-40B4-BE49-F238E27FC236}">
                <a16:creationId xmlns:a16="http://schemas.microsoft.com/office/drawing/2014/main" id="{2897D33B-BD92-3F7C-8AC4-90D18CDC11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2645" y="3895782"/>
            <a:ext cx="2346177" cy="2346177"/>
          </a:xfrm>
          <a:prstGeom prst="rect">
            <a:avLst/>
          </a:prstGeom>
          <a:ln>
            <a:solidFill>
              <a:schemeClr val="accent1"/>
            </a:solidFill>
          </a:ln>
        </p:spPr>
      </p:pic>
    </p:spTree>
    <p:extLst>
      <p:ext uri="{BB962C8B-B14F-4D97-AF65-F5344CB8AC3E}">
        <p14:creationId xmlns:p14="http://schemas.microsoft.com/office/powerpoint/2010/main" val="18173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3467616"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数据集处理与增强</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研究的基本内容</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11050283" cy="170238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Ekman </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和</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err="1">
                <a:solidFill>
                  <a:prstClr val="white"/>
                </a:solidFill>
                <a:latin typeface="Times New Roman" panose="02020603050405020304" pitchFamily="18" charset="0"/>
                <a:ea typeface="宋体" panose="02010600030101010101" pitchFamily="2" charset="-122"/>
                <a:cs typeface="Times New Roman" panose="02020603050405020304" pitchFamily="18" charset="0"/>
              </a:rPr>
              <a:t>Frisen</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创造的</a:t>
            </a:r>
            <a:r>
              <a:rPr lang="zh-CN" altLang="en-US" b="1" dirty="0">
                <a:solidFill>
                  <a:prstClr val="white"/>
                </a:solidFill>
                <a:latin typeface="微软雅黑" panose="020B0503020204020204" pitchFamily="34" charset="-122"/>
                <a:ea typeface="微软雅黑" panose="020B0503020204020204" pitchFamily="34" charset="-122"/>
              </a:rPr>
              <a:t>面部表情编码系统</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(FACS)</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用</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44 </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个</a:t>
            </a:r>
            <a:r>
              <a:rPr lang="zh-CN" altLang="en-US" b="1" dirty="0">
                <a:solidFill>
                  <a:prstClr val="white"/>
                </a:solidFill>
                <a:latin typeface="微软雅黑" panose="020B0503020204020204" pitchFamily="34" charset="-122"/>
                <a:ea typeface="微软雅黑" panose="020B0503020204020204" pitchFamily="34" charset="-122"/>
              </a:rPr>
              <a:t>运动单元</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(AU)</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来描述人脸表情变化，</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prstClr val="white"/>
                </a:solidFill>
                <a:latin typeface="宋体" panose="02010600030101010101" pitchFamily="2" charset="-122"/>
                <a:ea typeface="宋体" panose="02010600030101010101" pitchFamily="2" charset="-122"/>
                <a:cs typeface="阿里巴巴普惠体 R" panose="00020600040101010101" pitchFamily="18" charset="-122"/>
              </a:rPr>
              <a:t>其中</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定义了</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6 </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种基本情感类别：</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愤怒</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厌恶</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恐惧</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快乐</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悲伤</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惊讶</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prstClr val="white"/>
                </a:solidFill>
                <a:latin typeface="宋体" panose="02010600030101010101" pitchFamily="2" charset="-122"/>
                <a:ea typeface="宋体" panose="02010600030101010101" pitchFamily="2" charset="-122"/>
                <a:cs typeface="阿里巴巴普惠体 R" panose="00020600040101010101" pitchFamily="18" charset="-122"/>
              </a:rPr>
              <a:t>数据集可以选择</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 </a:t>
            </a:r>
            <a:r>
              <a:rPr lang="en-US" altLang="zh-CN" b="1" dirty="0">
                <a:solidFill>
                  <a:schemeClr val="accent4">
                    <a:lumMod val="20000"/>
                    <a:lumOff val="80000"/>
                  </a:schemeClr>
                </a:solidFill>
                <a:latin typeface="微软雅黑" panose="020B0503020204020204" pitchFamily="34" charset="-122"/>
                <a:ea typeface="微软雅黑" panose="020B0503020204020204" pitchFamily="34" charset="-122"/>
              </a:rPr>
              <a:t>FER-2013 </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数据库</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，该数据库一共有</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35887 </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张人脸图像的公开数据。</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在数据收集后，需要对图像进行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预处理</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增强</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，提高模型的准确性和泛化能力。</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pic>
        <p:nvPicPr>
          <p:cNvPr id="4" name="图片 3" descr="男人的脸被修图&#10;&#10;描述已自动生成">
            <a:extLst>
              <a:ext uri="{FF2B5EF4-FFF2-40B4-BE49-F238E27FC236}">
                <a16:creationId xmlns:a16="http://schemas.microsoft.com/office/drawing/2014/main" id="{91C65374-A975-775B-2E9C-BAC8303A5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969" y="4731136"/>
            <a:ext cx="8249174" cy="1542206"/>
          </a:xfrm>
          <a:prstGeom prst="rect">
            <a:avLst/>
          </a:prstGeom>
          <a:ln>
            <a:solidFill>
              <a:schemeClr val="accent1"/>
            </a:solidFill>
          </a:ln>
        </p:spPr>
      </p:pic>
    </p:spTree>
    <p:extLst>
      <p:ext uri="{BB962C8B-B14F-4D97-AF65-F5344CB8AC3E}">
        <p14:creationId xmlns:p14="http://schemas.microsoft.com/office/powerpoint/2010/main" val="141212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3877985"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人脸识别和表情识别</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1980029"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研究的基本内容</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3050251"/>
            <a:ext cx="11050283" cy="87139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人脸识别技术</a:t>
            </a:r>
            <a:r>
              <a:rPr lang="zh-CN" altLang="en-US" b="1" dirty="0">
                <a:solidFill>
                  <a:prstClr val="white"/>
                </a:solidFill>
                <a:latin typeface="宋体" panose="02010600030101010101" pitchFamily="2" charset="-122"/>
                <a:ea typeface="宋体" panose="02010600030101010101" pitchFamily="2" charset="-122"/>
              </a:rPr>
              <a:t> 用于检测和识别</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图像中的人脸，</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表情识别技术</a:t>
            </a:r>
            <a:r>
              <a:rPr lang="zh-CN" altLang="en-US" b="1" dirty="0">
                <a:solidFill>
                  <a:prstClr val="white"/>
                </a:solidFill>
                <a:latin typeface="宋体" panose="02010600030101010101" pitchFamily="2" charset="-122"/>
                <a:ea typeface="宋体" panose="02010600030101010101" pitchFamily="2" charset="-122"/>
              </a:rPr>
              <a:t> 可以</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分析人脸表情特征以判断其所表达的情绪。</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pic>
        <p:nvPicPr>
          <p:cNvPr id="5" name="图片 4" descr="戴眼镜微笑的人&#10;&#10;描述已自动生成">
            <a:extLst>
              <a:ext uri="{FF2B5EF4-FFF2-40B4-BE49-F238E27FC236}">
                <a16:creationId xmlns:a16="http://schemas.microsoft.com/office/drawing/2014/main" id="{59D54053-EA15-F6FE-6697-7C57CC08D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4951" y="770262"/>
            <a:ext cx="2694960" cy="2694960"/>
          </a:xfrm>
          <a:prstGeom prst="rect">
            <a:avLst/>
          </a:prstGeom>
          <a:ln>
            <a:solidFill>
              <a:schemeClr val="accent1"/>
            </a:solidFill>
          </a:ln>
        </p:spPr>
      </p:pic>
      <p:pic>
        <p:nvPicPr>
          <p:cNvPr id="7" name="图片 6" descr="人的脸被修图的人脸&#10;&#10;低可信度描述已自动生成">
            <a:extLst>
              <a:ext uri="{FF2B5EF4-FFF2-40B4-BE49-F238E27FC236}">
                <a16:creationId xmlns:a16="http://schemas.microsoft.com/office/drawing/2014/main" id="{57FAC71D-D224-E5FA-FADF-8B89D2A896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299" y="3763707"/>
            <a:ext cx="2694960" cy="2694960"/>
          </a:xfrm>
          <a:prstGeom prst="rect">
            <a:avLst/>
          </a:prstGeom>
          <a:ln>
            <a:solidFill>
              <a:schemeClr val="accent1"/>
            </a:solidFill>
          </a:ln>
        </p:spPr>
      </p:pic>
    </p:spTree>
    <p:extLst>
      <p:ext uri="{BB962C8B-B14F-4D97-AF65-F5344CB8AC3E}">
        <p14:creationId xmlns:p14="http://schemas.microsoft.com/office/powerpoint/2010/main" val="825934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844048" cy="584775"/>
          </a:xfrm>
          <a:prstGeom prst="rect">
            <a:avLst/>
          </a:prstGeom>
          <a:noFill/>
        </p:spPr>
        <p:txBody>
          <a:bodyPr wrap="none" rtlCol="0">
            <a:spAutoFit/>
          </a:bodyPr>
          <a:lstStyle/>
          <a:p>
            <a:pPr>
              <a:tabLst/>
              <a:defRPr/>
            </a:pPr>
            <a:r>
              <a:rPr lang="en-US" altLang="zh-CN" sz="3200" b="1" dirty="0">
                <a:solidFill>
                  <a:schemeClr val="accent1"/>
                </a:solidFill>
                <a:latin typeface="微软雅黑" panose="020B0503020204020204" pitchFamily="34" charset="-122"/>
                <a:ea typeface="微软雅黑" panose="020B0503020204020204" pitchFamily="34" charset="-122"/>
              </a:rPr>
              <a:t>Xception</a:t>
            </a:r>
            <a:r>
              <a:rPr lang="zh-CN" altLang="en-US" sz="3200" b="1" dirty="0">
                <a:solidFill>
                  <a:schemeClr val="accent1"/>
                </a:solidFill>
                <a:latin typeface="微软雅黑" panose="020B0503020204020204" pitchFamily="34" charset="-122"/>
                <a:ea typeface="微软雅黑" panose="020B0503020204020204" pitchFamily="34" charset="-122"/>
              </a:rPr>
              <a:t>模型</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表情特征的提取与识别</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479425" y="2718326"/>
            <a:ext cx="5616575" cy="2062103"/>
          </a:xfrm>
          <a:prstGeom prst="rect">
            <a:avLst/>
          </a:prstGeom>
          <a:noFill/>
        </p:spPr>
        <p:txBody>
          <a:bodyPr wrap="square" rtlCol="0">
            <a:spAutoFit/>
          </a:bodyPr>
          <a:lstStyle/>
          <a:p>
            <a:pPr lvl="0">
              <a:spcBef>
                <a:spcPts val="600"/>
              </a:spcBef>
              <a:spcAft>
                <a:spcPts val="600"/>
              </a:spcAft>
              <a:defRPr/>
            </a:pPr>
            <a:r>
              <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Xception</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模型采用了</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深度可分离卷积</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来替代</a:t>
            </a:r>
            <a:r>
              <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Inception V3</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中的卷积模块。</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lvl="0">
              <a:spcBef>
                <a:spcPts val="600"/>
              </a:spcBef>
              <a:spcAft>
                <a:spcPts val="600"/>
              </a:spcAft>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该模型将标准的卷积操作分解为“</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深度卷积</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逐点卷积</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”两个独立步骤，并引入了</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残差学习结构</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a:p>
            <a:pPr lvl="0">
              <a:spcBef>
                <a:spcPts val="600"/>
              </a:spcBef>
              <a:spcAft>
                <a:spcPts val="600"/>
              </a:spcAft>
              <a:defRPr/>
            </a:pP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通过构建</a:t>
            </a:r>
            <a:r>
              <a:rPr lang="zh-CN" altLang="en-US" b="1" dirty="0">
                <a:solidFill>
                  <a:prstClr val="white"/>
                </a:solidFill>
                <a:latin typeface="微软雅黑" panose="020B0503020204020204" pitchFamily="34" charset="-122"/>
                <a:ea typeface="微软雅黑" panose="020B0503020204020204" pitchFamily="34" charset="-122"/>
              </a:rPr>
              <a:t>深度可分离卷积块</a:t>
            </a:r>
            <a:r>
              <a:rPr kumimoji="0" lang="zh-CN" altLang="en-US"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rPr>
              <a:t>，该模型能够有效地提取图像特征，并实现对图像的准确分类。</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pic>
        <p:nvPicPr>
          <p:cNvPr id="2050" name="Picture 2">
            <a:extLst>
              <a:ext uri="{FF2B5EF4-FFF2-40B4-BE49-F238E27FC236}">
                <a16:creationId xmlns:a16="http://schemas.microsoft.com/office/drawing/2014/main" id="{2DED93A3-D14A-AAEE-6D6E-47C3B96843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504" y="1361460"/>
            <a:ext cx="5448300" cy="3162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3057247"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模型设计与编译</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表情特征的提取与识别</a:t>
            </a:r>
          </a:p>
        </p:txBody>
      </p:sp>
      <p:pic>
        <p:nvPicPr>
          <p:cNvPr id="7" name="图片 6">
            <a:extLst>
              <a:ext uri="{FF2B5EF4-FFF2-40B4-BE49-F238E27FC236}">
                <a16:creationId xmlns:a16="http://schemas.microsoft.com/office/drawing/2014/main" id="{2E9BB98D-C94D-ED42-9424-3E15D44F07BE}"/>
              </a:ext>
            </a:extLst>
          </p:cNvPr>
          <p:cNvPicPr>
            <a:picLocks noChangeAspect="1"/>
          </p:cNvPicPr>
          <p:nvPr/>
        </p:nvPicPr>
        <p:blipFill>
          <a:blip r:embed="rId6"/>
          <a:stretch>
            <a:fillRect/>
          </a:stretch>
        </p:blipFill>
        <p:spPr>
          <a:xfrm>
            <a:off x="5388766" y="0"/>
            <a:ext cx="6055468" cy="6858000"/>
          </a:xfrm>
          <a:prstGeom prst="rect">
            <a:avLst/>
          </a:prstGeom>
        </p:spPr>
      </p:pic>
      <p:sp>
        <p:nvSpPr>
          <p:cNvPr id="89" name="文本框 88">
            <a:extLst>
              <a:ext uri="{FF2B5EF4-FFF2-40B4-BE49-F238E27FC236}">
                <a16:creationId xmlns:a16="http://schemas.microsoft.com/office/drawing/2014/main" id="{911845C7-4812-4BDC-A10F-B7AAB23E1FE2}"/>
              </a:ext>
            </a:extLst>
          </p:cNvPr>
          <p:cNvSpPr txBox="1"/>
          <p:nvPr/>
        </p:nvSpPr>
        <p:spPr>
          <a:xfrm>
            <a:off x="375524" y="2696577"/>
            <a:ext cx="11068709" cy="2369880"/>
          </a:xfrm>
          <a:prstGeom prst="rect">
            <a:avLst/>
          </a:prstGeom>
          <a:solidFill>
            <a:srgbClr val="232999">
              <a:alpha val="25098"/>
            </a:srgbClr>
          </a:solid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模型设计包含以下步骤：</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使用给定的值初始化</a:t>
            </a:r>
            <a:r>
              <a:rPr lang="en-US" altLang="zh-CN" b="1" dirty="0">
                <a:solidFill>
                  <a:schemeClr val="accent4">
                    <a:lumMod val="20000"/>
                    <a:lumOff val="80000"/>
                  </a:schemeClr>
                </a:solidFill>
                <a:latin typeface="微软雅黑" panose="020B0503020204020204" pitchFamily="34" charset="-122"/>
                <a:ea typeface="微软雅黑" panose="020B0503020204020204" pitchFamily="34" charset="-122"/>
              </a:rPr>
              <a:t>L2</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正则化器</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，用于权重衰减，以防止模型过拟合。</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接收输入图像，并通过连续的</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卷积层</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开始构建模型。</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利用</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残差</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连接进行通道调整和下采样，然后进行</a:t>
            </a:r>
            <a:r>
              <a:rPr lang="zh-CN" altLang="en-US" b="1" dirty="0">
                <a:solidFill>
                  <a:prstClr val="white"/>
                </a:solidFill>
                <a:latin typeface="微软雅黑" panose="020B0503020204020204" pitchFamily="34" charset="-122"/>
                <a:ea typeface="微软雅黑" panose="020B0503020204020204" pitchFamily="34" charset="-122"/>
              </a:rPr>
              <a:t>分离卷积</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和</a:t>
            </a:r>
            <a:r>
              <a:rPr lang="zh-CN" altLang="en-US" b="1" dirty="0">
                <a:solidFill>
                  <a:prstClr val="white"/>
                </a:solidFill>
                <a:latin typeface="微软雅黑" panose="020B0503020204020204" pitchFamily="34" charset="-122"/>
                <a:ea typeface="微软雅黑" panose="020B0503020204020204" pitchFamily="34" charset="-122"/>
              </a:rPr>
              <a:t>批归一化</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，用于特征提取，并通过最大池化层进行下采样，减半图像的空间维度。</a:t>
            </a:r>
            <a:endPar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将原始输入经过处理后的</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特征</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与当前层的特征相加，利用残差学习加速训练过程和提高性能。</a:t>
            </a:r>
            <a:endParaRPr kumimoji="0" lang="en-US" altLang="zh-CN" sz="1800" b="1"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阿里巴巴普惠体 R" panose="00020600040101010101" pitchFamily="18" charset="-122"/>
            </a:endParaRPr>
          </a:p>
        </p:txBody>
      </p:sp>
    </p:spTree>
    <p:extLst>
      <p:ext uri="{BB962C8B-B14F-4D97-AF65-F5344CB8AC3E}">
        <p14:creationId xmlns:p14="http://schemas.microsoft.com/office/powerpoint/2010/main" val="3150717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表情特征提取</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表情特征的提取与识别</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610317"/>
            <a:ext cx="11050283" cy="26314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在具体的实现中，对每个人脸图像进行如下处理：</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1.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计算</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人脸区域</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的坐标和尺寸。</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提取图像中对应面部区域的部分。</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将面部区域调整到预定义的大小。</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4.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转换调整后的图像数据类型为浮点数，以便于模型处理。</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5.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添加额外的</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维度</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，使图像数据满足模型输入的形状要求。</a:t>
            </a:r>
          </a:p>
          <a:p>
            <a:pPr marL="0" marR="0" lvl="0" indent="0" algn="l" defTabSz="914400" rtl="0" eaLnBrk="1" fontAlgn="auto" latinLnBrk="0" hangingPunct="1">
              <a:spcBef>
                <a:spcPts val="600"/>
              </a:spcBef>
              <a:spcAft>
                <a:spcPts val="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6. </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使用前文训练的模型对处理后的面部图像进行</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表情分类预测</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，得到一个表示不同表情概率的</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向量</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5" name="图片 4" descr="文本, 信件&#10;&#10;描述已自动生成">
            <a:extLst>
              <a:ext uri="{FF2B5EF4-FFF2-40B4-BE49-F238E27FC236}">
                <a16:creationId xmlns:a16="http://schemas.microsoft.com/office/drawing/2014/main" id="{BD6336B1-F4C8-E0FF-A74F-9518FC4DD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9904" y="172258"/>
            <a:ext cx="4415902" cy="4636697"/>
          </a:xfrm>
          <a:prstGeom prst="rect">
            <a:avLst/>
          </a:prstGeom>
        </p:spPr>
      </p:pic>
    </p:spTree>
    <p:extLst>
      <p:ext uri="{BB962C8B-B14F-4D97-AF65-F5344CB8AC3E}">
        <p14:creationId xmlns:p14="http://schemas.microsoft.com/office/powerpoint/2010/main" val="310276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3913184-7370-4B0B-A1FF-2C16D526B350}"/>
              </a:ext>
            </a:extLst>
          </p:cNvPr>
          <p:cNvSpPr/>
          <p:nvPr/>
        </p:nvSpPr>
        <p:spPr>
          <a:xfrm>
            <a:off x="0" y="2578147"/>
            <a:ext cx="11712575" cy="2924092"/>
          </a:xfrm>
          <a:prstGeom prst="rect">
            <a:avLst/>
          </a:prstGeom>
          <a:gradFill>
            <a:gsLst>
              <a:gs pos="0">
                <a:srgbClr val="232999"/>
              </a:gs>
              <a:gs pos="100000">
                <a:srgbClr val="1C217C"/>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a:extLst>
              <a:ext uri="{FF2B5EF4-FFF2-40B4-BE49-F238E27FC236}">
                <a16:creationId xmlns:a16="http://schemas.microsoft.com/office/drawing/2014/main" id="{33A6C6AA-AD9D-423F-B393-C5492F67F15F}"/>
              </a:ext>
            </a:extLst>
          </p:cNvPr>
          <p:cNvSpPr txBox="1"/>
          <p:nvPr/>
        </p:nvSpPr>
        <p:spPr>
          <a:xfrm>
            <a:off x="892361" y="1818290"/>
            <a:ext cx="2646878" cy="584775"/>
          </a:xfrm>
          <a:prstGeom prst="rect">
            <a:avLst/>
          </a:prstGeom>
          <a:noFill/>
        </p:spPr>
        <p:txBody>
          <a:bodyPr wrap="none" rtlCol="0">
            <a:spAutoFit/>
          </a:bodyPr>
          <a:lstStyle/>
          <a:p>
            <a:pPr>
              <a:tabLst/>
              <a:defRPr/>
            </a:pPr>
            <a:r>
              <a:rPr lang="zh-CN" altLang="en-US" sz="3200" b="1" dirty="0">
                <a:solidFill>
                  <a:schemeClr val="accent1"/>
                </a:solidFill>
                <a:latin typeface="微软雅黑" panose="020B0503020204020204" pitchFamily="34" charset="-122"/>
                <a:ea typeface="微软雅黑" panose="020B0503020204020204" pitchFamily="34" charset="-122"/>
              </a:rPr>
              <a:t>表情特征分类</a:t>
            </a:r>
          </a:p>
        </p:txBody>
      </p:sp>
      <p:sp>
        <p:nvSpPr>
          <p:cNvPr id="88" name="等腰三角形 87">
            <a:extLst>
              <a:ext uri="{FF2B5EF4-FFF2-40B4-BE49-F238E27FC236}">
                <a16:creationId xmlns:a16="http://schemas.microsoft.com/office/drawing/2014/main" id="{A524C926-60FE-4FE3-8AF8-DA3781AC6638}"/>
              </a:ext>
            </a:extLst>
          </p:cNvPr>
          <p:cNvSpPr/>
          <p:nvPr/>
        </p:nvSpPr>
        <p:spPr>
          <a:xfrm rot="5400000">
            <a:off x="542421" y="1976624"/>
            <a:ext cx="358014" cy="268106"/>
          </a:xfrm>
          <a:prstGeom prst="triangle">
            <a:avLst/>
          </a:prstGeom>
          <a:solidFill>
            <a:srgbClr val="D9B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5" name="组合 84">
            <a:extLst>
              <a:ext uri="{FF2B5EF4-FFF2-40B4-BE49-F238E27FC236}">
                <a16:creationId xmlns:a16="http://schemas.microsoft.com/office/drawing/2014/main" id="{3FD0D53E-5106-4C3E-ABFD-17E392A64E04}"/>
              </a:ext>
            </a:extLst>
          </p:cNvPr>
          <p:cNvGrpSpPr/>
          <p:nvPr/>
        </p:nvGrpSpPr>
        <p:grpSpPr>
          <a:xfrm>
            <a:off x="550863" y="6355080"/>
            <a:ext cx="2104859" cy="180180"/>
            <a:chOff x="9616368" y="6355080"/>
            <a:chExt cx="2104859" cy="180180"/>
          </a:xfrm>
        </p:grpSpPr>
        <p:sp>
          <p:nvSpPr>
            <p:cNvPr id="86" name="文本框 85">
              <a:extLst>
                <a:ext uri="{FF2B5EF4-FFF2-40B4-BE49-F238E27FC236}">
                  <a16:creationId xmlns:a16="http://schemas.microsoft.com/office/drawing/2014/main" id="{2BF33403-0EA1-4018-AB58-D1E6D75EE360}"/>
                </a:ext>
              </a:extLst>
            </p:cNvPr>
            <p:cNvSpPr txBox="1"/>
            <p:nvPr/>
          </p:nvSpPr>
          <p:spPr>
            <a:xfrm flipH="1">
              <a:off x="10122246" y="6360957"/>
              <a:ext cx="1598981" cy="166497"/>
            </a:xfrm>
            <a:custGeom>
              <a:avLst/>
              <a:gdLst/>
              <a:ahLst/>
              <a:cxnLst/>
              <a:rect l="l" t="t" r="r" b="b"/>
              <a:pathLst>
                <a:path w="1598981" h="166497">
                  <a:moveTo>
                    <a:pt x="930678" y="125234"/>
                  </a:moveTo>
                  <a:cubicBezTo>
                    <a:pt x="928748" y="126682"/>
                    <a:pt x="926667" y="128311"/>
                    <a:pt x="924435" y="130121"/>
                  </a:cubicBezTo>
                  <a:cubicBezTo>
                    <a:pt x="922203" y="131930"/>
                    <a:pt x="920001" y="133770"/>
                    <a:pt x="917829" y="135640"/>
                  </a:cubicBezTo>
                  <a:cubicBezTo>
                    <a:pt x="915657" y="137510"/>
                    <a:pt x="913606" y="139320"/>
                    <a:pt x="911676" y="141070"/>
                  </a:cubicBezTo>
                  <a:cubicBezTo>
                    <a:pt x="909746" y="142819"/>
                    <a:pt x="908056" y="144357"/>
                    <a:pt x="906609" y="145684"/>
                  </a:cubicBezTo>
                  <a:lnTo>
                    <a:pt x="910228" y="149847"/>
                  </a:lnTo>
                  <a:cubicBezTo>
                    <a:pt x="911555" y="148640"/>
                    <a:pt x="913214" y="147132"/>
                    <a:pt x="915205" y="145322"/>
                  </a:cubicBezTo>
                  <a:cubicBezTo>
                    <a:pt x="917196" y="143513"/>
                    <a:pt x="919277" y="141673"/>
                    <a:pt x="921449" y="139803"/>
                  </a:cubicBezTo>
                  <a:cubicBezTo>
                    <a:pt x="923620" y="137933"/>
                    <a:pt x="925792" y="136063"/>
                    <a:pt x="927964" y="134193"/>
                  </a:cubicBezTo>
                  <a:cubicBezTo>
                    <a:pt x="930135" y="132322"/>
                    <a:pt x="932186" y="130724"/>
                    <a:pt x="934117" y="129397"/>
                  </a:cubicBezTo>
                  <a:close/>
                  <a:moveTo>
                    <a:pt x="1286656" y="116366"/>
                  </a:moveTo>
                  <a:lnTo>
                    <a:pt x="1281046" y="116728"/>
                  </a:lnTo>
                  <a:lnTo>
                    <a:pt x="1281046" y="143694"/>
                  </a:lnTo>
                  <a:cubicBezTo>
                    <a:pt x="1281046" y="145383"/>
                    <a:pt x="1280925" y="146770"/>
                    <a:pt x="1280684" y="147856"/>
                  </a:cubicBezTo>
                  <a:cubicBezTo>
                    <a:pt x="1280443" y="148942"/>
                    <a:pt x="1279960" y="149817"/>
                    <a:pt x="1279236" y="150480"/>
                  </a:cubicBezTo>
                  <a:cubicBezTo>
                    <a:pt x="1278512" y="151144"/>
                    <a:pt x="1277517" y="151626"/>
                    <a:pt x="1276250" y="151928"/>
                  </a:cubicBezTo>
                  <a:cubicBezTo>
                    <a:pt x="1274983" y="152230"/>
                    <a:pt x="1273324" y="152441"/>
                    <a:pt x="1271273" y="152562"/>
                  </a:cubicBezTo>
                  <a:cubicBezTo>
                    <a:pt x="1263431" y="153044"/>
                    <a:pt x="1255529" y="153044"/>
                    <a:pt x="1247566" y="152562"/>
                  </a:cubicBezTo>
                  <a:cubicBezTo>
                    <a:pt x="1245515" y="152441"/>
                    <a:pt x="1243825" y="152230"/>
                    <a:pt x="1242498" y="151928"/>
                  </a:cubicBezTo>
                  <a:cubicBezTo>
                    <a:pt x="1241171" y="151626"/>
                    <a:pt x="1240146" y="151144"/>
                    <a:pt x="1239422" y="150480"/>
                  </a:cubicBezTo>
                  <a:cubicBezTo>
                    <a:pt x="1238698" y="149817"/>
                    <a:pt x="1238155" y="148972"/>
                    <a:pt x="1237793" y="147947"/>
                  </a:cubicBezTo>
                  <a:cubicBezTo>
                    <a:pt x="1237431" y="146921"/>
                    <a:pt x="1237129" y="145624"/>
                    <a:pt x="1236888" y="144056"/>
                  </a:cubicBezTo>
                  <a:cubicBezTo>
                    <a:pt x="1236767" y="143211"/>
                    <a:pt x="1236647" y="142065"/>
                    <a:pt x="1236526" y="140617"/>
                  </a:cubicBezTo>
                  <a:cubicBezTo>
                    <a:pt x="1236405" y="139169"/>
                    <a:pt x="1236285" y="137722"/>
                    <a:pt x="1236164" y="136274"/>
                  </a:cubicBezTo>
                  <a:cubicBezTo>
                    <a:pt x="1236043" y="134585"/>
                    <a:pt x="1235923" y="132835"/>
                    <a:pt x="1235802" y="131025"/>
                  </a:cubicBezTo>
                  <a:lnTo>
                    <a:pt x="1230735" y="133016"/>
                  </a:lnTo>
                  <a:cubicBezTo>
                    <a:pt x="1230856" y="134705"/>
                    <a:pt x="1230976" y="136274"/>
                    <a:pt x="1231097" y="137722"/>
                  </a:cubicBezTo>
                  <a:cubicBezTo>
                    <a:pt x="1231218" y="139049"/>
                    <a:pt x="1231308" y="140406"/>
                    <a:pt x="1231368" y="141793"/>
                  </a:cubicBezTo>
                  <a:cubicBezTo>
                    <a:pt x="1231429" y="143181"/>
                    <a:pt x="1231519" y="144357"/>
                    <a:pt x="1231640" y="145322"/>
                  </a:cubicBezTo>
                  <a:cubicBezTo>
                    <a:pt x="1231881" y="147615"/>
                    <a:pt x="1232273" y="149545"/>
                    <a:pt x="1232816" y="151114"/>
                  </a:cubicBezTo>
                  <a:cubicBezTo>
                    <a:pt x="1233359" y="152682"/>
                    <a:pt x="1234173" y="153949"/>
                    <a:pt x="1235259" y="154914"/>
                  </a:cubicBezTo>
                  <a:cubicBezTo>
                    <a:pt x="1236345" y="155879"/>
                    <a:pt x="1237823" y="156603"/>
                    <a:pt x="1239693" y="157086"/>
                  </a:cubicBezTo>
                  <a:cubicBezTo>
                    <a:pt x="1241563" y="157568"/>
                    <a:pt x="1243946" y="157870"/>
                    <a:pt x="1246842" y="157991"/>
                  </a:cubicBezTo>
                  <a:cubicBezTo>
                    <a:pt x="1255408" y="158594"/>
                    <a:pt x="1263914" y="158594"/>
                    <a:pt x="1272359" y="157991"/>
                  </a:cubicBezTo>
                  <a:cubicBezTo>
                    <a:pt x="1277426" y="157629"/>
                    <a:pt x="1281076" y="156603"/>
                    <a:pt x="1283308" y="154914"/>
                  </a:cubicBezTo>
                  <a:cubicBezTo>
                    <a:pt x="1285540" y="153225"/>
                    <a:pt x="1286656" y="149847"/>
                    <a:pt x="1286656" y="144780"/>
                  </a:cubicBezTo>
                  <a:close/>
                  <a:moveTo>
                    <a:pt x="1303487" y="116005"/>
                  </a:moveTo>
                  <a:lnTo>
                    <a:pt x="1298420" y="117995"/>
                  </a:lnTo>
                  <a:cubicBezTo>
                    <a:pt x="1299505" y="120891"/>
                    <a:pt x="1300772" y="123967"/>
                    <a:pt x="1302220" y="127225"/>
                  </a:cubicBezTo>
                  <a:cubicBezTo>
                    <a:pt x="1303668" y="130483"/>
                    <a:pt x="1305146" y="133710"/>
                    <a:pt x="1306654" y="136907"/>
                  </a:cubicBezTo>
                  <a:cubicBezTo>
                    <a:pt x="1308162" y="140104"/>
                    <a:pt x="1309731" y="143211"/>
                    <a:pt x="1311359" y="146227"/>
                  </a:cubicBezTo>
                  <a:cubicBezTo>
                    <a:pt x="1312988" y="149244"/>
                    <a:pt x="1314587" y="151958"/>
                    <a:pt x="1316155" y="154371"/>
                  </a:cubicBezTo>
                  <a:lnTo>
                    <a:pt x="1320860" y="151114"/>
                  </a:lnTo>
                  <a:cubicBezTo>
                    <a:pt x="1319292" y="148821"/>
                    <a:pt x="1317693" y="146197"/>
                    <a:pt x="1316065" y="143241"/>
                  </a:cubicBezTo>
                  <a:cubicBezTo>
                    <a:pt x="1314436" y="140285"/>
                    <a:pt x="1312867" y="137269"/>
                    <a:pt x="1311359" y="134193"/>
                  </a:cubicBezTo>
                  <a:cubicBezTo>
                    <a:pt x="1309851" y="131116"/>
                    <a:pt x="1308433" y="128009"/>
                    <a:pt x="1307106" y="124872"/>
                  </a:cubicBezTo>
                  <a:cubicBezTo>
                    <a:pt x="1305779" y="121735"/>
                    <a:pt x="1304573" y="118779"/>
                    <a:pt x="1303487" y="116005"/>
                  </a:cubicBezTo>
                  <a:close/>
                  <a:moveTo>
                    <a:pt x="1221867" y="115462"/>
                  </a:moveTo>
                  <a:cubicBezTo>
                    <a:pt x="1220057" y="117633"/>
                    <a:pt x="1218067" y="120257"/>
                    <a:pt x="1215895" y="123334"/>
                  </a:cubicBezTo>
                  <a:cubicBezTo>
                    <a:pt x="1213723" y="126411"/>
                    <a:pt x="1211582" y="129578"/>
                    <a:pt x="1209470" y="132835"/>
                  </a:cubicBezTo>
                  <a:cubicBezTo>
                    <a:pt x="1207359" y="136093"/>
                    <a:pt x="1205338" y="139230"/>
                    <a:pt x="1203408" y="142246"/>
                  </a:cubicBezTo>
                  <a:cubicBezTo>
                    <a:pt x="1201477" y="145262"/>
                    <a:pt x="1199788" y="147856"/>
                    <a:pt x="1198340" y="150028"/>
                  </a:cubicBezTo>
                  <a:lnTo>
                    <a:pt x="1203227" y="153285"/>
                  </a:lnTo>
                  <a:cubicBezTo>
                    <a:pt x="1204554" y="150993"/>
                    <a:pt x="1206183" y="148309"/>
                    <a:pt x="1208113" y="145232"/>
                  </a:cubicBezTo>
                  <a:cubicBezTo>
                    <a:pt x="1210043" y="142155"/>
                    <a:pt x="1212064" y="138988"/>
                    <a:pt x="1214176" y="135731"/>
                  </a:cubicBezTo>
                  <a:cubicBezTo>
                    <a:pt x="1216287" y="132473"/>
                    <a:pt x="1218398" y="129336"/>
                    <a:pt x="1220510" y="126320"/>
                  </a:cubicBezTo>
                  <a:cubicBezTo>
                    <a:pt x="1222621" y="123304"/>
                    <a:pt x="1224582" y="120710"/>
                    <a:pt x="1226392" y="118538"/>
                  </a:cubicBezTo>
                  <a:close/>
                  <a:moveTo>
                    <a:pt x="1264034" y="107137"/>
                  </a:moveTo>
                  <a:cubicBezTo>
                    <a:pt x="1262948" y="108343"/>
                    <a:pt x="1261621" y="109942"/>
                    <a:pt x="1260053" y="111933"/>
                  </a:cubicBezTo>
                  <a:cubicBezTo>
                    <a:pt x="1258484" y="113923"/>
                    <a:pt x="1256856" y="116035"/>
                    <a:pt x="1255167" y="118267"/>
                  </a:cubicBezTo>
                  <a:cubicBezTo>
                    <a:pt x="1253477" y="120499"/>
                    <a:pt x="1251849" y="122701"/>
                    <a:pt x="1250280" y="124872"/>
                  </a:cubicBezTo>
                  <a:cubicBezTo>
                    <a:pt x="1248712" y="127044"/>
                    <a:pt x="1247385" y="128854"/>
                    <a:pt x="1246299" y="130302"/>
                  </a:cubicBezTo>
                  <a:lnTo>
                    <a:pt x="1250461" y="133740"/>
                  </a:lnTo>
                  <a:cubicBezTo>
                    <a:pt x="1251426" y="132292"/>
                    <a:pt x="1252693" y="130483"/>
                    <a:pt x="1254262" y="128311"/>
                  </a:cubicBezTo>
                  <a:cubicBezTo>
                    <a:pt x="1255830" y="126139"/>
                    <a:pt x="1257459" y="123937"/>
                    <a:pt x="1259148" y="121705"/>
                  </a:cubicBezTo>
                  <a:cubicBezTo>
                    <a:pt x="1260837" y="119473"/>
                    <a:pt x="1262496" y="117332"/>
                    <a:pt x="1264125" y="115281"/>
                  </a:cubicBezTo>
                  <a:cubicBezTo>
                    <a:pt x="1265754" y="113230"/>
                    <a:pt x="1267111" y="111601"/>
                    <a:pt x="1268197" y="110394"/>
                  </a:cubicBezTo>
                  <a:close/>
                  <a:moveTo>
                    <a:pt x="870414" y="104603"/>
                  </a:moveTo>
                  <a:lnTo>
                    <a:pt x="864622" y="104965"/>
                  </a:lnTo>
                  <a:lnTo>
                    <a:pt x="864622" y="118357"/>
                  </a:lnTo>
                  <a:lnTo>
                    <a:pt x="835485" y="118357"/>
                  </a:lnTo>
                  <a:lnTo>
                    <a:pt x="835485" y="123786"/>
                  </a:lnTo>
                  <a:lnTo>
                    <a:pt x="864622" y="123786"/>
                  </a:lnTo>
                  <a:lnTo>
                    <a:pt x="864622" y="143151"/>
                  </a:lnTo>
                  <a:cubicBezTo>
                    <a:pt x="864622" y="146529"/>
                    <a:pt x="864954" y="149274"/>
                    <a:pt x="865618" y="151385"/>
                  </a:cubicBezTo>
                  <a:cubicBezTo>
                    <a:pt x="866281" y="153497"/>
                    <a:pt x="867367" y="155155"/>
                    <a:pt x="868875" y="156362"/>
                  </a:cubicBezTo>
                  <a:cubicBezTo>
                    <a:pt x="870383" y="157568"/>
                    <a:pt x="872435" y="158443"/>
                    <a:pt x="875029" y="158986"/>
                  </a:cubicBezTo>
                  <a:cubicBezTo>
                    <a:pt x="877623" y="159529"/>
                    <a:pt x="880850" y="159981"/>
                    <a:pt x="884711" y="160343"/>
                  </a:cubicBezTo>
                  <a:lnTo>
                    <a:pt x="895931" y="161429"/>
                  </a:lnTo>
                  <a:lnTo>
                    <a:pt x="897922" y="155819"/>
                  </a:lnTo>
                  <a:lnTo>
                    <a:pt x="885797" y="154733"/>
                  </a:lnTo>
                  <a:cubicBezTo>
                    <a:pt x="882539" y="154371"/>
                    <a:pt x="879885" y="153979"/>
                    <a:pt x="877834" y="153557"/>
                  </a:cubicBezTo>
                  <a:cubicBezTo>
                    <a:pt x="875783" y="153135"/>
                    <a:pt x="874214" y="152471"/>
                    <a:pt x="873128" y="151566"/>
                  </a:cubicBezTo>
                  <a:cubicBezTo>
                    <a:pt x="872042" y="150661"/>
                    <a:pt x="871319" y="149425"/>
                    <a:pt x="870957" y="147856"/>
                  </a:cubicBezTo>
                  <a:cubicBezTo>
                    <a:pt x="870595" y="146288"/>
                    <a:pt x="870414" y="144297"/>
                    <a:pt x="870414" y="141884"/>
                  </a:cubicBezTo>
                  <a:lnTo>
                    <a:pt x="870414" y="123786"/>
                  </a:lnTo>
                  <a:lnTo>
                    <a:pt x="956015" y="123786"/>
                  </a:lnTo>
                  <a:lnTo>
                    <a:pt x="956015" y="118357"/>
                  </a:lnTo>
                  <a:lnTo>
                    <a:pt x="870414" y="118357"/>
                  </a:lnTo>
                  <a:close/>
                  <a:moveTo>
                    <a:pt x="1315612" y="99717"/>
                  </a:moveTo>
                  <a:lnTo>
                    <a:pt x="1199607" y="99717"/>
                  </a:lnTo>
                  <a:lnTo>
                    <a:pt x="1199607" y="105146"/>
                  </a:lnTo>
                  <a:lnTo>
                    <a:pt x="1315612" y="105146"/>
                  </a:lnTo>
                  <a:close/>
                  <a:moveTo>
                    <a:pt x="1551384" y="94469"/>
                  </a:moveTo>
                  <a:lnTo>
                    <a:pt x="1450581" y="94469"/>
                  </a:lnTo>
                  <a:lnTo>
                    <a:pt x="1450581" y="99717"/>
                  </a:lnTo>
                  <a:lnTo>
                    <a:pt x="1495282" y="118719"/>
                  </a:lnTo>
                  <a:lnTo>
                    <a:pt x="1495282" y="121796"/>
                  </a:lnTo>
                  <a:lnTo>
                    <a:pt x="1435380" y="121796"/>
                  </a:lnTo>
                  <a:lnTo>
                    <a:pt x="1435380" y="127225"/>
                  </a:lnTo>
                  <a:lnTo>
                    <a:pt x="1495282" y="127225"/>
                  </a:lnTo>
                  <a:lnTo>
                    <a:pt x="1495282" y="145142"/>
                  </a:lnTo>
                  <a:cubicBezTo>
                    <a:pt x="1495282" y="148278"/>
                    <a:pt x="1495554" y="150812"/>
                    <a:pt x="1496097" y="152742"/>
                  </a:cubicBezTo>
                  <a:cubicBezTo>
                    <a:pt x="1496640" y="154673"/>
                    <a:pt x="1497605" y="156181"/>
                    <a:pt x="1498992" y="157267"/>
                  </a:cubicBezTo>
                  <a:cubicBezTo>
                    <a:pt x="1500380" y="158353"/>
                    <a:pt x="1502280" y="159107"/>
                    <a:pt x="1504693" y="159529"/>
                  </a:cubicBezTo>
                  <a:cubicBezTo>
                    <a:pt x="1507106" y="159951"/>
                    <a:pt x="1510122" y="160283"/>
                    <a:pt x="1513742" y="160524"/>
                  </a:cubicBezTo>
                  <a:lnTo>
                    <a:pt x="1527315" y="161429"/>
                  </a:lnTo>
                  <a:lnTo>
                    <a:pt x="1529125" y="155819"/>
                  </a:lnTo>
                  <a:lnTo>
                    <a:pt x="1515189" y="155095"/>
                  </a:lnTo>
                  <a:cubicBezTo>
                    <a:pt x="1512294" y="154974"/>
                    <a:pt x="1509941" y="154763"/>
                    <a:pt x="1508131" y="154462"/>
                  </a:cubicBezTo>
                  <a:cubicBezTo>
                    <a:pt x="1506322" y="154160"/>
                    <a:pt x="1504904" y="153647"/>
                    <a:pt x="1503879" y="152923"/>
                  </a:cubicBezTo>
                  <a:cubicBezTo>
                    <a:pt x="1502853" y="152200"/>
                    <a:pt x="1502189" y="151174"/>
                    <a:pt x="1501888" y="149847"/>
                  </a:cubicBezTo>
                  <a:cubicBezTo>
                    <a:pt x="1501586" y="148520"/>
                    <a:pt x="1501435" y="146710"/>
                    <a:pt x="1501435" y="144418"/>
                  </a:cubicBezTo>
                  <a:lnTo>
                    <a:pt x="1501435" y="127225"/>
                  </a:lnTo>
                  <a:lnTo>
                    <a:pt x="1565682" y="127225"/>
                  </a:lnTo>
                  <a:lnTo>
                    <a:pt x="1565682" y="121796"/>
                  </a:lnTo>
                  <a:lnTo>
                    <a:pt x="1501435" y="121796"/>
                  </a:lnTo>
                  <a:lnTo>
                    <a:pt x="1501435" y="115824"/>
                  </a:lnTo>
                  <a:lnTo>
                    <a:pt x="1463612" y="99717"/>
                  </a:lnTo>
                  <a:lnTo>
                    <a:pt x="1551384" y="99717"/>
                  </a:lnTo>
                  <a:close/>
                  <a:moveTo>
                    <a:pt x="157267" y="91935"/>
                  </a:moveTo>
                  <a:lnTo>
                    <a:pt x="6153" y="91935"/>
                  </a:lnTo>
                  <a:lnTo>
                    <a:pt x="6153" y="97726"/>
                  </a:lnTo>
                  <a:lnTo>
                    <a:pt x="76553" y="97726"/>
                  </a:lnTo>
                  <a:lnTo>
                    <a:pt x="76553" y="121434"/>
                  </a:lnTo>
                  <a:lnTo>
                    <a:pt x="19365" y="121434"/>
                  </a:lnTo>
                  <a:lnTo>
                    <a:pt x="19365" y="126863"/>
                  </a:lnTo>
                  <a:lnTo>
                    <a:pt x="76553" y="126863"/>
                  </a:lnTo>
                  <a:lnTo>
                    <a:pt x="76553" y="152562"/>
                  </a:lnTo>
                  <a:cubicBezTo>
                    <a:pt x="75587" y="152682"/>
                    <a:pt x="74562" y="152742"/>
                    <a:pt x="73476" y="152742"/>
                  </a:cubicBezTo>
                  <a:cubicBezTo>
                    <a:pt x="72390" y="152742"/>
                    <a:pt x="71304" y="152803"/>
                    <a:pt x="70219" y="152923"/>
                  </a:cubicBezTo>
                  <a:cubicBezTo>
                    <a:pt x="46812" y="153889"/>
                    <a:pt x="23406" y="153889"/>
                    <a:pt x="0" y="152923"/>
                  </a:cubicBezTo>
                  <a:lnTo>
                    <a:pt x="905" y="158896"/>
                  </a:lnTo>
                  <a:cubicBezTo>
                    <a:pt x="23949" y="159861"/>
                    <a:pt x="46993" y="159861"/>
                    <a:pt x="70037" y="158896"/>
                  </a:cubicBezTo>
                  <a:cubicBezTo>
                    <a:pt x="76794" y="158654"/>
                    <a:pt x="82947" y="158111"/>
                    <a:pt x="88497" y="157267"/>
                  </a:cubicBezTo>
                  <a:cubicBezTo>
                    <a:pt x="94047" y="156422"/>
                    <a:pt x="99205" y="155065"/>
                    <a:pt x="103970" y="153195"/>
                  </a:cubicBezTo>
                  <a:cubicBezTo>
                    <a:pt x="108736" y="151325"/>
                    <a:pt x="113109" y="148701"/>
                    <a:pt x="117091" y="145322"/>
                  </a:cubicBezTo>
                  <a:cubicBezTo>
                    <a:pt x="121072" y="141944"/>
                    <a:pt x="124813" y="137601"/>
                    <a:pt x="128311" y="132292"/>
                  </a:cubicBezTo>
                  <a:cubicBezTo>
                    <a:pt x="131448" y="138807"/>
                    <a:pt x="135309" y="144749"/>
                    <a:pt x="139894" y="150118"/>
                  </a:cubicBezTo>
                  <a:cubicBezTo>
                    <a:pt x="144479" y="155487"/>
                    <a:pt x="150209" y="160947"/>
                    <a:pt x="157087" y="166497"/>
                  </a:cubicBezTo>
                  <a:lnTo>
                    <a:pt x="161249" y="161791"/>
                  </a:lnTo>
                  <a:cubicBezTo>
                    <a:pt x="156061" y="157689"/>
                    <a:pt x="151537" y="153647"/>
                    <a:pt x="147676" y="149666"/>
                  </a:cubicBezTo>
                  <a:cubicBezTo>
                    <a:pt x="143815" y="145684"/>
                    <a:pt x="140497" y="141462"/>
                    <a:pt x="137722" y="136998"/>
                  </a:cubicBezTo>
                  <a:cubicBezTo>
                    <a:pt x="134947" y="132534"/>
                    <a:pt x="132595" y="127738"/>
                    <a:pt x="130664" y="122610"/>
                  </a:cubicBezTo>
                  <a:cubicBezTo>
                    <a:pt x="128734" y="117483"/>
                    <a:pt x="127105" y="111721"/>
                    <a:pt x="125778" y="105327"/>
                  </a:cubicBezTo>
                  <a:lnTo>
                    <a:pt x="119806" y="106594"/>
                  </a:lnTo>
                  <a:cubicBezTo>
                    <a:pt x="121495" y="113954"/>
                    <a:pt x="123365" y="120408"/>
                    <a:pt x="125416" y="125958"/>
                  </a:cubicBezTo>
                  <a:cubicBezTo>
                    <a:pt x="122761" y="130543"/>
                    <a:pt x="119926" y="134374"/>
                    <a:pt x="116910" y="137450"/>
                  </a:cubicBezTo>
                  <a:cubicBezTo>
                    <a:pt x="113894" y="140527"/>
                    <a:pt x="110606" y="143060"/>
                    <a:pt x="107047" y="145051"/>
                  </a:cubicBezTo>
                  <a:cubicBezTo>
                    <a:pt x="103488" y="147042"/>
                    <a:pt x="99717" y="148580"/>
                    <a:pt x="95736" y="149666"/>
                  </a:cubicBezTo>
                  <a:cubicBezTo>
                    <a:pt x="91755" y="150752"/>
                    <a:pt x="87411" y="151536"/>
                    <a:pt x="82706" y="152019"/>
                  </a:cubicBezTo>
                  <a:lnTo>
                    <a:pt x="82706" y="97726"/>
                  </a:lnTo>
                  <a:lnTo>
                    <a:pt x="157267" y="97726"/>
                  </a:lnTo>
                  <a:close/>
                  <a:moveTo>
                    <a:pt x="496481" y="80171"/>
                  </a:moveTo>
                  <a:cubicBezTo>
                    <a:pt x="493706" y="80171"/>
                    <a:pt x="491776" y="80624"/>
                    <a:pt x="490690" y="81529"/>
                  </a:cubicBezTo>
                  <a:cubicBezTo>
                    <a:pt x="489604" y="82434"/>
                    <a:pt x="489061" y="84636"/>
                    <a:pt x="489061" y="88134"/>
                  </a:cubicBezTo>
                  <a:cubicBezTo>
                    <a:pt x="489061" y="91633"/>
                    <a:pt x="489604" y="93805"/>
                    <a:pt x="490690" y="94649"/>
                  </a:cubicBezTo>
                  <a:cubicBezTo>
                    <a:pt x="491776" y="95494"/>
                    <a:pt x="493706" y="95916"/>
                    <a:pt x="496481" y="95916"/>
                  </a:cubicBezTo>
                  <a:cubicBezTo>
                    <a:pt x="499377" y="95916"/>
                    <a:pt x="501398" y="95494"/>
                    <a:pt x="502544" y="94649"/>
                  </a:cubicBezTo>
                  <a:cubicBezTo>
                    <a:pt x="503690" y="93805"/>
                    <a:pt x="504263" y="91633"/>
                    <a:pt x="504263" y="88134"/>
                  </a:cubicBezTo>
                  <a:cubicBezTo>
                    <a:pt x="504263" y="84636"/>
                    <a:pt x="503690" y="82434"/>
                    <a:pt x="502544" y="81529"/>
                  </a:cubicBezTo>
                  <a:cubicBezTo>
                    <a:pt x="501398" y="80624"/>
                    <a:pt x="499377" y="80171"/>
                    <a:pt x="496481" y="80171"/>
                  </a:cubicBezTo>
                  <a:close/>
                  <a:moveTo>
                    <a:pt x="1096556" y="80171"/>
                  </a:moveTo>
                  <a:cubicBezTo>
                    <a:pt x="1093781" y="80171"/>
                    <a:pt x="1091851" y="80624"/>
                    <a:pt x="1090765" y="81529"/>
                  </a:cubicBezTo>
                  <a:cubicBezTo>
                    <a:pt x="1089679" y="82434"/>
                    <a:pt x="1089136" y="84636"/>
                    <a:pt x="1089136" y="88134"/>
                  </a:cubicBezTo>
                  <a:cubicBezTo>
                    <a:pt x="1089136" y="91633"/>
                    <a:pt x="1089679" y="93805"/>
                    <a:pt x="1090765" y="94649"/>
                  </a:cubicBezTo>
                  <a:cubicBezTo>
                    <a:pt x="1091851" y="95494"/>
                    <a:pt x="1093781" y="95916"/>
                    <a:pt x="1096556" y="95916"/>
                  </a:cubicBezTo>
                  <a:cubicBezTo>
                    <a:pt x="1099452" y="95916"/>
                    <a:pt x="1101473" y="95494"/>
                    <a:pt x="1102619" y="94649"/>
                  </a:cubicBezTo>
                  <a:cubicBezTo>
                    <a:pt x="1103765" y="93805"/>
                    <a:pt x="1104338" y="91633"/>
                    <a:pt x="1104338" y="88134"/>
                  </a:cubicBezTo>
                  <a:cubicBezTo>
                    <a:pt x="1104338" y="84636"/>
                    <a:pt x="1103765" y="82434"/>
                    <a:pt x="1102619" y="81529"/>
                  </a:cubicBezTo>
                  <a:cubicBezTo>
                    <a:pt x="1101473" y="80624"/>
                    <a:pt x="1099452" y="80171"/>
                    <a:pt x="1096556" y="80171"/>
                  </a:cubicBezTo>
                  <a:close/>
                  <a:moveTo>
                    <a:pt x="893579" y="74380"/>
                  </a:moveTo>
                  <a:lnTo>
                    <a:pt x="893579" y="91935"/>
                  </a:lnTo>
                  <a:lnTo>
                    <a:pt x="857926" y="91935"/>
                  </a:lnTo>
                  <a:lnTo>
                    <a:pt x="857926" y="74380"/>
                  </a:lnTo>
                  <a:close/>
                  <a:moveTo>
                    <a:pt x="935203" y="74380"/>
                  </a:moveTo>
                  <a:lnTo>
                    <a:pt x="935203" y="91935"/>
                  </a:lnTo>
                  <a:lnTo>
                    <a:pt x="899189" y="91935"/>
                  </a:lnTo>
                  <a:lnTo>
                    <a:pt x="899189" y="74380"/>
                  </a:lnTo>
                  <a:close/>
                  <a:moveTo>
                    <a:pt x="727120" y="69132"/>
                  </a:moveTo>
                  <a:lnTo>
                    <a:pt x="631384" y="69132"/>
                  </a:lnTo>
                  <a:lnTo>
                    <a:pt x="631384" y="75104"/>
                  </a:lnTo>
                  <a:lnTo>
                    <a:pt x="673370" y="101527"/>
                  </a:lnTo>
                  <a:lnTo>
                    <a:pt x="673370" y="109308"/>
                  </a:lnTo>
                  <a:lnTo>
                    <a:pt x="601161" y="109308"/>
                  </a:lnTo>
                  <a:lnTo>
                    <a:pt x="601161" y="115462"/>
                  </a:lnTo>
                  <a:lnTo>
                    <a:pt x="673370" y="115462"/>
                  </a:lnTo>
                  <a:lnTo>
                    <a:pt x="673370" y="141341"/>
                  </a:lnTo>
                  <a:cubicBezTo>
                    <a:pt x="673370" y="145202"/>
                    <a:pt x="673702" y="148278"/>
                    <a:pt x="674365" y="150571"/>
                  </a:cubicBezTo>
                  <a:cubicBezTo>
                    <a:pt x="675029" y="152863"/>
                    <a:pt x="676145" y="154673"/>
                    <a:pt x="677713" y="156000"/>
                  </a:cubicBezTo>
                  <a:cubicBezTo>
                    <a:pt x="679282" y="157327"/>
                    <a:pt x="681454" y="158262"/>
                    <a:pt x="684229" y="158805"/>
                  </a:cubicBezTo>
                  <a:cubicBezTo>
                    <a:pt x="687003" y="159348"/>
                    <a:pt x="690442" y="159740"/>
                    <a:pt x="694544" y="159981"/>
                  </a:cubicBezTo>
                  <a:lnTo>
                    <a:pt x="710470" y="161067"/>
                  </a:lnTo>
                  <a:lnTo>
                    <a:pt x="712280" y="154914"/>
                  </a:lnTo>
                  <a:lnTo>
                    <a:pt x="695630" y="154009"/>
                  </a:lnTo>
                  <a:cubicBezTo>
                    <a:pt x="692372" y="153889"/>
                    <a:pt x="689718" y="153617"/>
                    <a:pt x="687667" y="153195"/>
                  </a:cubicBezTo>
                  <a:cubicBezTo>
                    <a:pt x="685616" y="152773"/>
                    <a:pt x="684017" y="152079"/>
                    <a:pt x="682871" y="151114"/>
                  </a:cubicBezTo>
                  <a:cubicBezTo>
                    <a:pt x="681725" y="150148"/>
                    <a:pt x="680941" y="148791"/>
                    <a:pt x="680519" y="147042"/>
                  </a:cubicBezTo>
                  <a:cubicBezTo>
                    <a:pt x="680096" y="145292"/>
                    <a:pt x="679885" y="142970"/>
                    <a:pt x="679885" y="140074"/>
                  </a:cubicBezTo>
                  <a:lnTo>
                    <a:pt x="679885" y="115462"/>
                  </a:lnTo>
                  <a:lnTo>
                    <a:pt x="756076" y="115462"/>
                  </a:lnTo>
                  <a:lnTo>
                    <a:pt x="756076" y="109308"/>
                  </a:lnTo>
                  <a:lnTo>
                    <a:pt x="679885" y="109308"/>
                  </a:lnTo>
                  <a:lnTo>
                    <a:pt x="679885" y="98812"/>
                  </a:lnTo>
                  <a:lnTo>
                    <a:pt x="642061" y="75285"/>
                  </a:lnTo>
                  <a:lnTo>
                    <a:pt x="727120" y="75285"/>
                  </a:lnTo>
                  <a:close/>
                  <a:moveTo>
                    <a:pt x="1541793" y="58454"/>
                  </a:moveTo>
                  <a:lnTo>
                    <a:pt x="1541793" y="74018"/>
                  </a:lnTo>
                  <a:lnTo>
                    <a:pt x="1459630" y="74018"/>
                  </a:lnTo>
                  <a:lnTo>
                    <a:pt x="1459630" y="58454"/>
                  </a:lnTo>
                  <a:close/>
                  <a:moveTo>
                    <a:pt x="893579" y="51758"/>
                  </a:moveTo>
                  <a:lnTo>
                    <a:pt x="893579" y="69313"/>
                  </a:lnTo>
                  <a:lnTo>
                    <a:pt x="857926" y="69313"/>
                  </a:lnTo>
                  <a:lnTo>
                    <a:pt x="857926" y="51758"/>
                  </a:lnTo>
                  <a:close/>
                  <a:moveTo>
                    <a:pt x="935203" y="51758"/>
                  </a:moveTo>
                  <a:lnTo>
                    <a:pt x="935203" y="69313"/>
                  </a:lnTo>
                  <a:lnTo>
                    <a:pt x="899189" y="69313"/>
                  </a:lnTo>
                  <a:lnTo>
                    <a:pt x="899189" y="51758"/>
                  </a:lnTo>
                  <a:close/>
                  <a:moveTo>
                    <a:pt x="373132" y="51577"/>
                  </a:moveTo>
                  <a:cubicBezTo>
                    <a:pt x="371564" y="53267"/>
                    <a:pt x="369423" y="55680"/>
                    <a:pt x="366708" y="58816"/>
                  </a:cubicBezTo>
                  <a:cubicBezTo>
                    <a:pt x="363993" y="61953"/>
                    <a:pt x="361158" y="65271"/>
                    <a:pt x="358202" y="68770"/>
                  </a:cubicBezTo>
                  <a:cubicBezTo>
                    <a:pt x="355246" y="72269"/>
                    <a:pt x="352381" y="75738"/>
                    <a:pt x="349606" y="79176"/>
                  </a:cubicBezTo>
                  <a:cubicBezTo>
                    <a:pt x="346831" y="82615"/>
                    <a:pt x="344538" y="85480"/>
                    <a:pt x="342729" y="87772"/>
                  </a:cubicBezTo>
                  <a:lnTo>
                    <a:pt x="347253" y="91935"/>
                  </a:lnTo>
                  <a:cubicBezTo>
                    <a:pt x="348942" y="89763"/>
                    <a:pt x="351144" y="86958"/>
                    <a:pt x="353859" y="83520"/>
                  </a:cubicBezTo>
                  <a:cubicBezTo>
                    <a:pt x="356573" y="80081"/>
                    <a:pt x="359409" y="76582"/>
                    <a:pt x="362365" y="73023"/>
                  </a:cubicBezTo>
                  <a:cubicBezTo>
                    <a:pt x="365320" y="69464"/>
                    <a:pt x="368186" y="66116"/>
                    <a:pt x="370961" y="62979"/>
                  </a:cubicBezTo>
                  <a:cubicBezTo>
                    <a:pt x="373736" y="59842"/>
                    <a:pt x="375968" y="57429"/>
                    <a:pt x="377657" y="55740"/>
                  </a:cubicBezTo>
                  <a:close/>
                  <a:moveTo>
                    <a:pt x="1241955" y="49044"/>
                  </a:moveTo>
                  <a:lnTo>
                    <a:pt x="1241955" y="77276"/>
                  </a:lnTo>
                  <a:lnTo>
                    <a:pt x="1217524" y="77276"/>
                  </a:lnTo>
                  <a:lnTo>
                    <a:pt x="1217524" y="49044"/>
                  </a:lnTo>
                  <a:close/>
                  <a:moveTo>
                    <a:pt x="1271273" y="49044"/>
                  </a:moveTo>
                  <a:lnTo>
                    <a:pt x="1271454" y="77276"/>
                  </a:lnTo>
                  <a:lnTo>
                    <a:pt x="1247385" y="77276"/>
                  </a:lnTo>
                  <a:lnTo>
                    <a:pt x="1247385" y="49044"/>
                  </a:lnTo>
                  <a:close/>
                  <a:moveTo>
                    <a:pt x="1300953" y="49044"/>
                  </a:moveTo>
                  <a:lnTo>
                    <a:pt x="1300953" y="77276"/>
                  </a:lnTo>
                  <a:lnTo>
                    <a:pt x="1276703" y="77276"/>
                  </a:lnTo>
                  <a:lnTo>
                    <a:pt x="1276703" y="49044"/>
                  </a:lnTo>
                  <a:close/>
                  <a:moveTo>
                    <a:pt x="1321222" y="46510"/>
                  </a:moveTo>
                  <a:lnTo>
                    <a:pt x="1316336" y="49406"/>
                  </a:lnTo>
                  <a:cubicBezTo>
                    <a:pt x="1318025" y="53267"/>
                    <a:pt x="1319986" y="57248"/>
                    <a:pt x="1322218" y="61350"/>
                  </a:cubicBezTo>
                  <a:cubicBezTo>
                    <a:pt x="1324450" y="65452"/>
                    <a:pt x="1326953" y="69615"/>
                    <a:pt x="1329728" y="73837"/>
                  </a:cubicBezTo>
                  <a:lnTo>
                    <a:pt x="1329728" y="163601"/>
                  </a:lnTo>
                  <a:lnTo>
                    <a:pt x="1335338" y="163601"/>
                  </a:lnTo>
                  <a:lnTo>
                    <a:pt x="1335338" y="82343"/>
                  </a:lnTo>
                  <a:cubicBezTo>
                    <a:pt x="1338958" y="87531"/>
                    <a:pt x="1342698" y="92538"/>
                    <a:pt x="1346559" y="97364"/>
                  </a:cubicBezTo>
                  <a:cubicBezTo>
                    <a:pt x="1350420" y="102190"/>
                    <a:pt x="1354220" y="106654"/>
                    <a:pt x="1357960" y="110756"/>
                  </a:cubicBezTo>
                  <a:lnTo>
                    <a:pt x="1361580" y="105870"/>
                  </a:lnTo>
                  <a:cubicBezTo>
                    <a:pt x="1358081" y="102130"/>
                    <a:pt x="1354371" y="97817"/>
                    <a:pt x="1350450" y="92930"/>
                  </a:cubicBezTo>
                  <a:cubicBezTo>
                    <a:pt x="1346529" y="88044"/>
                    <a:pt x="1342758" y="82977"/>
                    <a:pt x="1339139" y="77728"/>
                  </a:cubicBezTo>
                  <a:cubicBezTo>
                    <a:pt x="1335519" y="72480"/>
                    <a:pt x="1332141" y="67171"/>
                    <a:pt x="1329004" y="61803"/>
                  </a:cubicBezTo>
                  <a:cubicBezTo>
                    <a:pt x="1325867" y="56434"/>
                    <a:pt x="1323273" y="51336"/>
                    <a:pt x="1321222" y="46510"/>
                  </a:cubicBezTo>
                  <a:close/>
                  <a:moveTo>
                    <a:pt x="125597" y="44881"/>
                  </a:moveTo>
                  <a:lnTo>
                    <a:pt x="125597" y="66779"/>
                  </a:lnTo>
                  <a:lnTo>
                    <a:pt x="37462" y="66779"/>
                  </a:lnTo>
                  <a:lnTo>
                    <a:pt x="37462" y="44881"/>
                  </a:lnTo>
                  <a:close/>
                  <a:moveTo>
                    <a:pt x="1541793" y="38185"/>
                  </a:moveTo>
                  <a:lnTo>
                    <a:pt x="1541793" y="53568"/>
                  </a:lnTo>
                  <a:lnTo>
                    <a:pt x="1459630" y="53568"/>
                  </a:lnTo>
                  <a:lnTo>
                    <a:pt x="1459630" y="38185"/>
                  </a:lnTo>
                  <a:close/>
                  <a:moveTo>
                    <a:pt x="1548127" y="32937"/>
                  </a:moveTo>
                  <a:lnTo>
                    <a:pt x="1453296" y="32937"/>
                  </a:lnTo>
                  <a:lnTo>
                    <a:pt x="1453296" y="79086"/>
                  </a:lnTo>
                  <a:lnTo>
                    <a:pt x="1548127" y="79086"/>
                  </a:lnTo>
                  <a:close/>
                  <a:moveTo>
                    <a:pt x="125597" y="17373"/>
                  </a:moveTo>
                  <a:lnTo>
                    <a:pt x="125597" y="39452"/>
                  </a:lnTo>
                  <a:lnTo>
                    <a:pt x="37462" y="39452"/>
                  </a:lnTo>
                  <a:lnTo>
                    <a:pt x="37462" y="17373"/>
                  </a:lnTo>
                  <a:close/>
                  <a:moveTo>
                    <a:pt x="1575635" y="12668"/>
                  </a:moveTo>
                  <a:lnTo>
                    <a:pt x="1438637" y="12668"/>
                  </a:lnTo>
                  <a:lnTo>
                    <a:pt x="1438637" y="18459"/>
                  </a:lnTo>
                  <a:lnTo>
                    <a:pt x="1569301" y="18459"/>
                  </a:lnTo>
                  <a:lnTo>
                    <a:pt x="1569301" y="52844"/>
                  </a:lnTo>
                  <a:cubicBezTo>
                    <a:pt x="1569301" y="64065"/>
                    <a:pt x="1569452" y="73898"/>
                    <a:pt x="1569753" y="82343"/>
                  </a:cubicBezTo>
                  <a:cubicBezTo>
                    <a:pt x="1570055" y="90789"/>
                    <a:pt x="1570568" y="98269"/>
                    <a:pt x="1571292" y="104784"/>
                  </a:cubicBezTo>
                  <a:cubicBezTo>
                    <a:pt x="1572016" y="111299"/>
                    <a:pt x="1572981" y="117090"/>
                    <a:pt x="1574187" y="122158"/>
                  </a:cubicBezTo>
                  <a:cubicBezTo>
                    <a:pt x="1575394" y="127225"/>
                    <a:pt x="1576902" y="131961"/>
                    <a:pt x="1578712" y="136364"/>
                  </a:cubicBezTo>
                  <a:cubicBezTo>
                    <a:pt x="1580521" y="140768"/>
                    <a:pt x="1582633" y="145081"/>
                    <a:pt x="1585046" y="149304"/>
                  </a:cubicBezTo>
                  <a:cubicBezTo>
                    <a:pt x="1587459" y="153527"/>
                    <a:pt x="1590294" y="158111"/>
                    <a:pt x="1593552" y="163058"/>
                  </a:cubicBezTo>
                  <a:lnTo>
                    <a:pt x="1598981" y="159620"/>
                  </a:lnTo>
                  <a:cubicBezTo>
                    <a:pt x="1595723" y="154794"/>
                    <a:pt x="1592888" y="150329"/>
                    <a:pt x="1590475" y="146227"/>
                  </a:cubicBezTo>
                  <a:cubicBezTo>
                    <a:pt x="1588062" y="142125"/>
                    <a:pt x="1586011" y="137963"/>
                    <a:pt x="1584322" y="133740"/>
                  </a:cubicBezTo>
                  <a:cubicBezTo>
                    <a:pt x="1582633" y="129517"/>
                    <a:pt x="1581215" y="124963"/>
                    <a:pt x="1580069" y="120076"/>
                  </a:cubicBezTo>
                  <a:cubicBezTo>
                    <a:pt x="1578923" y="115190"/>
                    <a:pt x="1578018" y="109610"/>
                    <a:pt x="1577354" y="103336"/>
                  </a:cubicBezTo>
                  <a:cubicBezTo>
                    <a:pt x="1576691" y="97062"/>
                    <a:pt x="1576238" y="89854"/>
                    <a:pt x="1575997" y="81710"/>
                  </a:cubicBezTo>
                  <a:cubicBezTo>
                    <a:pt x="1575756" y="73566"/>
                    <a:pt x="1575635" y="64065"/>
                    <a:pt x="1575635" y="53206"/>
                  </a:cubicBezTo>
                  <a:close/>
                  <a:moveTo>
                    <a:pt x="132112" y="11944"/>
                  </a:moveTo>
                  <a:lnTo>
                    <a:pt x="31309" y="11944"/>
                  </a:lnTo>
                  <a:lnTo>
                    <a:pt x="31309" y="72390"/>
                  </a:lnTo>
                  <a:lnTo>
                    <a:pt x="132112" y="72390"/>
                  </a:lnTo>
                  <a:close/>
                  <a:moveTo>
                    <a:pt x="291875" y="3800"/>
                  </a:moveTo>
                  <a:cubicBezTo>
                    <a:pt x="289944" y="5127"/>
                    <a:pt x="287712" y="6665"/>
                    <a:pt x="285179" y="8415"/>
                  </a:cubicBezTo>
                  <a:cubicBezTo>
                    <a:pt x="282645" y="10164"/>
                    <a:pt x="280081" y="11974"/>
                    <a:pt x="277487" y="13844"/>
                  </a:cubicBezTo>
                  <a:cubicBezTo>
                    <a:pt x="274893" y="15714"/>
                    <a:pt x="272420" y="17584"/>
                    <a:pt x="270067" y="19454"/>
                  </a:cubicBezTo>
                  <a:cubicBezTo>
                    <a:pt x="267715" y="21324"/>
                    <a:pt x="265694" y="22983"/>
                    <a:pt x="264005" y="24431"/>
                  </a:cubicBezTo>
                  <a:lnTo>
                    <a:pt x="267624" y="28956"/>
                  </a:lnTo>
                  <a:cubicBezTo>
                    <a:pt x="269193" y="27628"/>
                    <a:pt x="271153" y="26030"/>
                    <a:pt x="273506" y="24160"/>
                  </a:cubicBezTo>
                  <a:cubicBezTo>
                    <a:pt x="275858" y="22290"/>
                    <a:pt x="278332" y="20389"/>
                    <a:pt x="280926" y="18459"/>
                  </a:cubicBezTo>
                  <a:cubicBezTo>
                    <a:pt x="283520" y="16529"/>
                    <a:pt x="286083" y="14659"/>
                    <a:pt x="288617" y="12849"/>
                  </a:cubicBezTo>
                  <a:cubicBezTo>
                    <a:pt x="291151" y="11039"/>
                    <a:pt x="293383" y="9531"/>
                    <a:pt x="295313" y="8324"/>
                  </a:cubicBezTo>
                  <a:close/>
                  <a:moveTo>
                    <a:pt x="730558" y="3076"/>
                  </a:moveTo>
                  <a:cubicBezTo>
                    <a:pt x="729231" y="5127"/>
                    <a:pt x="727723" y="7450"/>
                    <a:pt x="726034" y="10044"/>
                  </a:cubicBezTo>
                  <a:cubicBezTo>
                    <a:pt x="724345" y="12638"/>
                    <a:pt x="722656" y="15232"/>
                    <a:pt x="720966" y="17826"/>
                  </a:cubicBezTo>
                  <a:cubicBezTo>
                    <a:pt x="719277" y="20420"/>
                    <a:pt x="717618" y="23014"/>
                    <a:pt x="715990" y="25608"/>
                  </a:cubicBezTo>
                  <a:cubicBezTo>
                    <a:pt x="714361" y="28202"/>
                    <a:pt x="712883" y="30524"/>
                    <a:pt x="711556" y="32575"/>
                  </a:cubicBezTo>
                  <a:lnTo>
                    <a:pt x="716804" y="35833"/>
                  </a:lnTo>
                  <a:cubicBezTo>
                    <a:pt x="718011" y="33782"/>
                    <a:pt x="719368" y="31519"/>
                    <a:pt x="720876" y="29046"/>
                  </a:cubicBezTo>
                  <a:cubicBezTo>
                    <a:pt x="722384" y="26573"/>
                    <a:pt x="723983" y="24009"/>
                    <a:pt x="725672" y="21355"/>
                  </a:cubicBezTo>
                  <a:cubicBezTo>
                    <a:pt x="727361" y="18700"/>
                    <a:pt x="729080" y="16076"/>
                    <a:pt x="730830" y="13482"/>
                  </a:cubicBezTo>
                  <a:cubicBezTo>
                    <a:pt x="732579" y="10888"/>
                    <a:pt x="734238" y="8445"/>
                    <a:pt x="735806" y="6153"/>
                  </a:cubicBezTo>
                  <a:close/>
                  <a:moveTo>
                    <a:pt x="626859" y="2895"/>
                  </a:moveTo>
                  <a:lnTo>
                    <a:pt x="621249" y="5972"/>
                  </a:lnTo>
                  <a:cubicBezTo>
                    <a:pt x="622576" y="8143"/>
                    <a:pt x="624145" y="10617"/>
                    <a:pt x="625955" y="13392"/>
                  </a:cubicBezTo>
                  <a:cubicBezTo>
                    <a:pt x="627764" y="16167"/>
                    <a:pt x="629695" y="19002"/>
                    <a:pt x="631746" y="21898"/>
                  </a:cubicBezTo>
                  <a:cubicBezTo>
                    <a:pt x="633797" y="24793"/>
                    <a:pt x="635878" y="27659"/>
                    <a:pt x="637989" y="30494"/>
                  </a:cubicBezTo>
                  <a:cubicBezTo>
                    <a:pt x="640101" y="33329"/>
                    <a:pt x="642061" y="35953"/>
                    <a:pt x="643871" y="38366"/>
                  </a:cubicBezTo>
                  <a:lnTo>
                    <a:pt x="609848" y="38366"/>
                  </a:lnTo>
                  <a:lnTo>
                    <a:pt x="609848" y="68951"/>
                  </a:lnTo>
                  <a:lnTo>
                    <a:pt x="616001" y="68951"/>
                  </a:lnTo>
                  <a:lnTo>
                    <a:pt x="616001" y="44519"/>
                  </a:lnTo>
                  <a:lnTo>
                    <a:pt x="741417" y="44519"/>
                  </a:lnTo>
                  <a:lnTo>
                    <a:pt x="741417" y="68770"/>
                  </a:lnTo>
                  <a:lnTo>
                    <a:pt x="747570" y="68770"/>
                  </a:lnTo>
                  <a:lnTo>
                    <a:pt x="747570" y="38366"/>
                  </a:lnTo>
                  <a:lnTo>
                    <a:pt x="651472" y="38366"/>
                  </a:lnTo>
                  <a:cubicBezTo>
                    <a:pt x="649421" y="35833"/>
                    <a:pt x="647219" y="32997"/>
                    <a:pt x="644867" y="29860"/>
                  </a:cubicBezTo>
                  <a:cubicBezTo>
                    <a:pt x="642514" y="26724"/>
                    <a:pt x="640191" y="23526"/>
                    <a:pt x="637899" y="20269"/>
                  </a:cubicBezTo>
                  <a:cubicBezTo>
                    <a:pt x="635607" y="17011"/>
                    <a:pt x="633495" y="13874"/>
                    <a:pt x="631565" y="10858"/>
                  </a:cubicBezTo>
                  <a:cubicBezTo>
                    <a:pt x="629634" y="7842"/>
                    <a:pt x="628066" y="5188"/>
                    <a:pt x="626859" y="2895"/>
                  </a:cubicBezTo>
                  <a:close/>
                  <a:moveTo>
                    <a:pt x="875843" y="2714"/>
                  </a:moveTo>
                  <a:cubicBezTo>
                    <a:pt x="874636" y="3679"/>
                    <a:pt x="873189" y="4826"/>
                    <a:pt x="871499" y="6153"/>
                  </a:cubicBezTo>
                  <a:cubicBezTo>
                    <a:pt x="869810" y="7480"/>
                    <a:pt x="868091" y="8867"/>
                    <a:pt x="866342" y="10315"/>
                  </a:cubicBezTo>
                  <a:cubicBezTo>
                    <a:pt x="864592" y="11763"/>
                    <a:pt x="862903" y="13211"/>
                    <a:pt x="861274" y="14659"/>
                  </a:cubicBezTo>
                  <a:cubicBezTo>
                    <a:pt x="859646" y="16106"/>
                    <a:pt x="858288" y="17373"/>
                    <a:pt x="857203" y="18459"/>
                  </a:cubicBezTo>
                  <a:lnTo>
                    <a:pt x="860460" y="22621"/>
                  </a:lnTo>
                  <a:cubicBezTo>
                    <a:pt x="861546" y="21536"/>
                    <a:pt x="862873" y="20269"/>
                    <a:pt x="864441" y="18821"/>
                  </a:cubicBezTo>
                  <a:cubicBezTo>
                    <a:pt x="866010" y="17373"/>
                    <a:pt x="867699" y="15895"/>
                    <a:pt x="869509" y="14387"/>
                  </a:cubicBezTo>
                  <a:cubicBezTo>
                    <a:pt x="871319" y="12879"/>
                    <a:pt x="873068" y="11431"/>
                    <a:pt x="874757" y="10044"/>
                  </a:cubicBezTo>
                  <a:cubicBezTo>
                    <a:pt x="876446" y="8656"/>
                    <a:pt x="877894" y="7540"/>
                    <a:pt x="879100" y="6696"/>
                  </a:cubicBezTo>
                  <a:close/>
                  <a:moveTo>
                    <a:pt x="974112" y="2714"/>
                  </a:moveTo>
                  <a:lnTo>
                    <a:pt x="968502" y="3076"/>
                  </a:lnTo>
                  <a:lnTo>
                    <a:pt x="968502" y="50130"/>
                  </a:lnTo>
                  <a:lnTo>
                    <a:pt x="947871" y="50130"/>
                  </a:lnTo>
                  <a:lnTo>
                    <a:pt x="947871" y="56464"/>
                  </a:lnTo>
                  <a:lnTo>
                    <a:pt x="968502" y="56464"/>
                  </a:lnTo>
                  <a:lnTo>
                    <a:pt x="968502" y="163420"/>
                  </a:lnTo>
                  <a:lnTo>
                    <a:pt x="974112" y="163420"/>
                  </a:lnTo>
                  <a:lnTo>
                    <a:pt x="974112" y="56464"/>
                  </a:lnTo>
                  <a:lnTo>
                    <a:pt x="997096" y="56464"/>
                  </a:lnTo>
                  <a:lnTo>
                    <a:pt x="997096" y="50130"/>
                  </a:lnTo>
                  <a:lnTo>
                    <a:pt x="974112" y="50130"/>
                  </a:lnTo>
                  <a:close/>
                  <a:moveTo>
                    <a:pt x="899189" y="1990"/>
                  </a:moveTo>
                  <a:lnTo>
                    <a:pt x="893579" y="2352"/>
                  </a:lnTo>
                  <a:lnTo>
                    <a:pt x="893579" y="23707"/>
                  </a:lnTo>
                  <a:lnTo>
                    <a:pt x="840191" y="23707"/>
                  </a:lnTo>
                  <a:lnTo>
                    <a:pt x="840191" y="29318"/>
                  </a:lnTo>
                  <a:lnTo>
                    <a:pt x="893579" y="29318"/>
                  </a:lnTo>
                  <a:lnTo>
                    <a:pt x="893579" y="46691"/>
                  </a:lnTo>
                  <a:lnTo>
                    <a:pt x="851954" y="46691"/>
                  </a:lnTo>
                  <a:lnTo>
                    <a:pt x="851954" y="109308"/>
                  </a:lnTo>
                  <a:lnTo>
                    <a:pt x="857926" y="109308"/>
                  </a:lnTo>
                  <a:lnTo>
                    <a:pt x="857926" y="97183"/>
                  </a:lnTo>
                  <a:lnTo>
                    <a:pt x="893579" y="97183"/>
                  </a:lnTo>
                  <a:lnTo>
                    <a:pt x="893579" y="107861"/>
                  </a:lnTo>
                  <a:lnTo>
                    <a:pt x="899189" y="107861"/>
                  </a:lnTo>
                  <a:lnTo>
                    <a:pt x="899189" y="97183"/>
                  </a:lnTo>
                  <a:lnTo>
                    <a:pt x="935203" y="97183"/>
                  </a:lnTo>
                  <a:lnTo>
                    <a:pt x="935203" y="109308"/>
                  </a:lnTo>
                  <a:lnTo>
                    <a:pt x="940994" y="109308"/>
                  </a:lnTo>
                  <a:lnTo>
                    <a:pt x="940994" y="46691"/>
                  </a:lnTo>
                  <a:lnTo>
                    <a:pt x="899189" y="46691"/>
                  </a:lnTo>
                  <a:lnTo>
                    <a:pt x="899189" y="29318"/>
                  </a:lnTo>
                  <a:lnTo>
                    <a:pt x="946966" y="29318"/>
                  </a:lnTo>
                  <a:lnTo>
                    <a:pt x="946966" y="23707"/>
                  </a:lnTo>
                  <a:lnTo>
                    <a:pt x="899189" y="23707"/>
                  </a:lnTo>
                  <a:close/>
                  <a:moveTo>
                    <a:pt x="1319594" y="1990"/>
                  </a:moveTo>
                  <a:lnTo>
                    <a:pt x="1314526" y="5067"/>
                  </a:lnTo>
                  <a:cubicBezTo>
                    <a:pt x="1316819" y="9290"/>
                    <a:pt x="1319413" y="13693"/>
                    <a:pt x="1322308" y="18278"/>
                  </a:cubicBezTo>
                  <a:cubicBezTo>
                    <a:pt x="1325204" y="22863"/>
                    <a:pt x="1328341" y="27417"/>
                    <a:pt x="1331719" y="31942"/>
                  </a:cubicBezTo>
                  <a:cubicBezTo>
                    <a:pt x="1335097" y="36466"/>
                    <a:pt x="1338566" y="40900"/>
                    <a:pt x="1342125" y="45243"/>
                  </a:cubicBezTo>
                  <a:cubicBezTo>
                    <a:pt x="1345684" y="49587"/>
                    <a:pt x="1349274" y="53628"/>
                    <a:pt x="1352893" y="57369"/>
                  </a:cubicBezTo>
                  <a:lnTo>
                    <a:pt x="1356694" y="52663"/>
                  </a:lnTo>
                  <a:cubicBezTo>
                    <a:pt x="1353315" y="49044"/>
                    <a:pt x="1349877" y="45153"/>
                    <a:pt x="1346378" y="40990"/>
                  </a:cubicBezTo>
                  <a:cubicBezTo>
                    <a:pt x="1342879" y="36828"/>
                    <a:pt x="1339501" y="32515"/>
                    <a:pt x="1336243" y="28051"/>
                  </a:cubicBezTo>
                  <a:cubicBezTo>
                    <a:pt x="1332986" y="23587"/>
                    <a:pt x="1329939" y="19153"/>
                    <a:pt x="1327104" y="14749"/>
                  </a:cubicBezTo>
                  <a:cubicBezTo>
                    <a:pt x="1324269" y="10345"/>
                    <a:pt x="1321765" y="6092"/>
                    <a:pt x="1319594" y="1990"/>
                  </a:cubicBezTo>
                  <a:close/>
                  <a:moveTo>
                    <a:pt x="319021" y="1628"/>
                  </a:moveTo>
                  <a:lnTo>
                    <a:pt x="312868" y="1990"/>
                  </a:lnTo>
                  <a:lnTo>
                    <a:pt x="312868" y="33299"/>
                  </a:lnTo>
                  <a:lnTo>
                    <a:pt x="241745" y="33299"/>
                  </a:lnTo>
                  <a:lnTo>
                    <a:pt x="241745" y="39633"/>
                  </a:lnTo>
                  <a:lnTo>
                    <a:pt x="312868" y="39633"/>
                  </a:lnTo>
                  <a:lnTo>
                    <a:pt x="312868" y="46510"/>
                  </a:lnTo>
                  <a:cubicBezTo>
                    <a:pt x="307197" y="63280"/>
                    <a:pt x="299898" y="77939"/>
                    <a:pt x="290970" y="90487"/>
                  </a:cubicBezTo>
                  <a:cubicBezTo>
                    <a:pt x="287833" y="87833"/>
                    <a:pt x="284605" y="84937"/>
                    <a:pt x="281288" y="81800"/>
                  </a:cubicBezTo>
                  <a:cubicBezTo>
                    <a:pt x="277970" y="78663"/>
                    <a:pt x="274712" y="75406"/>
                    <a:pt x="271515" y="72028"/>
                  </a:cubicBezTo>
                  <a:cubicBezTo>
                    <a:pt x="268318" y="68649"/>
                    <a:pt x="265271" y="65301"/>
                    <a:pt x="262376" y="61984"/>
                  </a:cubicBezTo>
                  <a:cubicBezTo>
                    <a:pt x="259480" y="58666"/>
                    <a:pt x="256886" y="55438"/>
                    <a:pt x="254594" y="52301"/>
                  </a:cubicBezTo>
                  <a:lnTo>
                    <a:pt x="249889" y="56645"/>
                  </a:lnTo>
                  <a:cubicBezTo>
                    <a:pt x="252301" y="59661"/>
                    <a:pt x="255016" y="62888"/>
                    <a:pt x="258032" y="66327"/>
                  </a:cubicBezTo>
                  <a:cubicBezTo>
                    <a:pt x="261049" y="69765"/>
                    <a:pt x="264216" y="73204"/>
                    <a:pt x="267534" y="76642"/>
                  </a:cubicBezTo>
                  <a:cubicBezTo>
                    <a:pt x="270851" y="80081"/>
                    <a:pt x="274230" y="83399"/>
                    <a:pt x="277668" y="86596"/>
                  </a:cubicBezTo>
                  <a:cubicBezTo>
                    <a:pt x="281107" y="89793"/>
                    <a:pt x="284334" y="92719"/>
                    <a:pt x="287350" y="95373"/>
                  </a:cubicBezTo>
                  <a:cubicBezTo>
                    <a:pt x="280353" y="104422"/>
                    <a:pt x="272450" y="112536"/>
                    <a:pt x="263643" y="119715"/>
                  </a:cubicBezTo>
                  <a:cubicBezTo>
                    <a:pt x="254835" y="126893"/>
                    <a:pt x="244881" y="133499"/>
                    <a:pt x="233782" y="139531"/>
                  </a:cubicBezTo>
                  <a:lnTo>
                    <a:pt x="237582" y="145684"/>
                  </a:lnTo>
                  <a:cubicBezTo>
                    <a:pt x="246510" y="140617"/>
                    <a:pt x="254715" y="135188"/>
                    <a:pt x="262195" y="129397"/>
                  </a:cubicBezTo>
                  <a:cubicBezTo>
                    <a:pt x="269675" y="123605"/>
                    <a:pt x="276492" y="117332"/>
                    <a:pt x="282645" y="110575"/>
                  </a:cubicBezTo>
                  <a:cubicBezTo>
                    <a:pt x="288798" y="103819"/>
                    <a:pt x="294378" y="96459"/>
                    <a:pt x="299385" y="88496"/>
                  </a:cubicBezTo>
                  <a:cubicBezTo>
                    <a:pt x="304392" y="80533"/>
                    <a:pt x="308886" y="71847"/>
                    <a:pt x="312868" y="62436"/>
                  </a:cubicBezTo>
                  <a:lnTo>
                    <a:pt x="312868" y="142970"/>
                  </a:lnTo>
                  <a:cubicBezTo>
                    <a:pt x="312868" y="146227"/>
                    <a:pt x="313230" y="148912"/>
                    <a:pt x="313954" y="151023"/>
                  </a:cubicBezTo>
                  <a:cubicBezTo>
                    <a:pt x="314677" y="153135"/>
                    <a:pt x="315854" y="154824"/>
                    <a:pt x="317483" y="156090"/>
                  </a:cubicBezTo>
                  <a:cubicBezTo>
                    <a:pt x="319111" y="157357"/>
                    <a:pt x="321253" y="158323"/>
                    <a:pt x="323907" y="158986"/>
                  </a:cubicBezTo>
                  <a:cubicBezTo>
                    <a:pt x="326561" y="159650"/>
                    <a:pt x="329879" y="160102"/>
                    <a:pt x="333861" y="160343"/>
                  </a:cubicBezTo>
                  <a:lnTo>
                    <a:pt x="346348" y="161248"/>
                  </a:lnTo>
                  <a:lnTo>
                    <a:pt x="348158" y="155095"/>
                  </a:lnTo>
                  <a:lnTo>
                    <a:pt x="334766" y="154009"/>
                  </a:lnTo>
                  <a:cubicBezTo>
                    <a:pt x="331508" y="153768"/>
                    <a:pt x="328884" y="153406"/>
                    <a:pt x="326893" y="152923"/>
                  </a:cubicBezTo>
                  <a:cubicBezTo>
                    <a:pt x="324903" y="152441"/>
                    <a:pt x="323304" y="151747"/>
                    <a:pt x="322098" y="150842"/>
                  </a:cubicBezTo>
                  <a:cubicBezTo>
                    <a:pt x="320891" y="149937"/>
                    <a:pt x="320077" y="148761"/>
                    <a:pt x="319654" y="147313"/>
                  </a:cubicBezTo>
                  <a:cubicBezTo>
                    <a:pt x="319232" y="145865"/>
                    <a:pt x="319021" y="143935"/>
                    <a:pt x="319021" y="141522"/>
                  </a:cubicBezTo>
                  <a:lnTo>
                    <a:pt x="319021" y="94469"/>
                  </a:lnTo>
                  <a:cubicBezTo>
                    <a:pt x="324088" y="98329"/>
                    <a:pt x="329759" y="102431"/>
                    <a:pt x="336033" y="106775"/>
                  </a:cubicBezTo>
                  <a:cubicBezTo>
                    <a:pt x="342306" y="111118"/>
                    <a:pt x="348671" y="115462"/>
                    <a:pt x="355125" y="119805"/>
                  </a:cubicBezTo>
                  <a:cubicBezTo>
                    <a:pt x="361580" y="124148"/>
                    <a:pt x="367914" y="128251"/>
                    <a:pt x="374128" y="132111"/>
                  </a:cubicBezTo>
                  <a:cubicBezTo>
                    <a:pt x="380341" y="135972"/>
                    <a:pt x="385982" y="139350"/>
                    <a:pt x="391049" y="142246"/>
                  </a:cubicBezTo>
                  <a:lnTo>
                    <a:pt x="394307" y="136274"/>
                  </a:lnTo>
                  <a:cubicBezTo>
                    <a:pt x="388998" y="133258"/>
                    <a:pt x="383026" y="129698"/>
                    <a:pt x="376390" y="125596"/>
                  </a:cubicBezTo>
                  <a:cubicBezTo>
                    <a:pt x="369754" y="121494"/>
                    <a:pt x="363028" y="117181"/>
                    <a:pt x="356211" y="112657"/>
                  </a:cubicBezTo>
                  <a:cubicBezTo>
                    <a:pt x="349395" y="108132"/>
                    <a:pt x="342759" y="103638"/>
                    <a:pt x="336304" y="99174"/>
                  </a:cubicBezTo>
                  <a:cubicBezTo>
                    <a:pt x="329849" y="94710"/>
                    <a:pt x="324088" y="90547"/>
                    <a:pt x="319021" y="86687"/>
                  </a:cubicBezTo>
                  <a:lnTo>
                    <a:pt x="319021" y="39633"/>
                  </a:lnTo>
                  <a:lnTo>
                    <a:pt x="389058" y="39633"/>
                  </a:lnTo>
                  <a:lnTo>
                    <a:pt x="389058" y="33299"/>
                  </a:lnTo>
                  <a:lnTo>
                    <a:pt x="319021" y="33299"/>
                  </a:lnTo>
                  <a:close/>
                  <a:moveTo>
                    <a:pt x="1262406" y="1447"/>
                  </a:moveTo>
                  <a:lnTo>
                    <a:pt x="1256252" y="1809"/>
                  </a:lnTo>
                  <a:lnTo>
                    <a:pt x="1256252" y="20269"/>
                  </a:lnTo>
                  <a:lnTo>
                    <a:pt x="1203951" y="20269"/>
                  </a:lnTo>
                  <a:lnTo>
                    <a:pt x="1203951" y="25698"/>
                  </a:lnTo>
                  <a:lnTo>
                    <a:pt x="1256252" y="25698"/>
                  </a:lnTo>
                  <a:lnTo>
                    <a:pt x="1256252" y="44157"/>
                  </a:lnTo>
                  <a:lnTo>
                    <a:pt x="1211913" y="44157"/>
                  </a:lnTo>
                  <a:lnTo>
                    <a:pt x="1211913" y="82162"/>
                  </a:lnTo>
                  <a:lnTo>
                    <a:pt x="1306563" y="82162"/>
                  </a:lnTo>
                  <a:lnTo>
                    <a:pt x="1306563" y="44157"/>
                  </a:lnTo>
                  <a:lnTo>
                    <a:pt x="1262406" y="44157"/>
                  </a:lnTo>
                  <a:lnTo>
                    <a:pt x="1262406" y="25698"/>
                  </a:lnTo>
                  <a:lnTo>
                    <a:pt x="1311088" y="25698"/>
                  </a:lnTo>
                  <a:lnTo>
                    <a:pt x="1311088" y="20269"/>
                  </a:lnTo>
                  <a:lnTo>
                    <a:pt x="1262406" y="20269"/>
                  </a:lnTo>
                  <a:close/>
                  <a:moveTo>
                    <a:pt x="686400" y="0"/>
                  </a:moveTo>
                  <a:cubicBezTo>
                    <a:pt x="685073" y="2292"/>
                    <a:pt x="683655" y="4795"/>
                    <a:pt x="682147" y="7510"/>
                  </a:cubicBezTo>
                  <a:cubicBezTo>
                    <a:pt x="680639" y="10225"/>
                    <a:pt x="679101" y="13000"/>
                    <a:pt x="677532" y="15835"/>
                  </a:cubicBezTo>
                  <a:cubicBezTo>
                    <a:pt x="675964" y="18670"/>
                    <a:pt x="674486" y="21415"/>
                    <a:pt x="673099" y="24069"/>
                  </a:cubicBezTo>
                  <a:cubicBezTo>
                    <a:pt x="671711" y="26724"/>
                    <a:pt x="670474" y="29137"/>
                    <a:pt x="669389" y="31308"/>
                  </a:cubicBezTo>
                  <a:lnTo>
                    <a:pt x="674999" y="34204"/>
                  </a:lnTo>
                  <a:cubicBezTo>
                    <a:pt x="675964" y="32153"/>
                    <a:pt x="677110" y="29800"/>
                    <a:pt x="678437" y="27146"/>
                  </a:cubicBezTo>
                  <a:cubicBezTo>
                    <a:pt x="679764" y="24492"/>
                    <a:pt x="681152" y="21777"/>
                    <a:pt x="682600" y="19002"/>
                  </a:cubicBezTo>
                  <a:cubicBezTo>
                    <a:pt x="684047" y="16227"/>
                    <a:pt x="685556" y="13422"/>
                    <a:pt x="687124" y="10587"/>
                  </a:cubicBezTo>
                  <a:cubicBezTo>
                    <a:pt x="688693" y="7751"/>
                    <a:pt x="690261" y="5127"/>
                    <a:pt x="691829" y="2714"/>
                  </a:cubicBezTo>
                  <a:close/>
                </a:path>
              </a:pathLst>
            </a:custGeom>
            <a:solidFill>
              <a:schemeClr val="tx1"/>
            </a:solidFill>
            <a:ln w="127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w="1270">
                  <a:noFill/>
                </a:ln>
                <a:solidFill>
                  <a:prstClr val="black"/>
                </a:solidFill>
                <a:effectLst/>
                <a:uLnTx/>
                <a:uFillTx/>
                <a:latin typeface="微软雅黑 Light" panose="020B0502040204020203" pitchFamily="34" charset="-122"/>
                <a:ea typeface="微软雅黑 Light" panose="020B0502040204020203" pitchFamily="34" charset="-122"/>
                <a:cs typeface="阿里巴巴普惠体 L" panose="00020600040101010101" pitchFamily="18" charset="-122"/>
              </a:endParaRPr>
            </a:p>
          </p:txBody>
        </p:sp>
        <p:grpSp>
          <p:nvGrpSpPr>
            <p:cNvPr id="90" name="组合 89">
              <a:extLst>
                <a:ext uri="{FF2B5EF4-FFF2-40B4-BE49-F238E27FC236}">
                  <a16:creationId xmlns:a16="http://schemas.microsoft.com/office/drawing/2014/main" id="{88CEACA1-19EE-49C5-A371-E3B7D546CF1C}"/>
                </a:ext>
              </a:extLst>
            </p:cNvPr>
            <p:cNvGrpSpPr/>
            <p:nvPr/>
          </p:nvGrpSpPr>
          <p:grpSpPr>
            <a:xfrm>
              <a:off x="9616368" y="6355080"/>
              <a:ext cx="441395" cy="180180"/>
              <a:chOff x="4147821" y="2641600"/>
              <a:chExt cx="3896358" cy="1590515"/>
            </a:xfrm>
          </p:grpSpPr>
          <p:sp>
            <p:nvSpPr>
              <p:cNvPr id="92" name="Rectangle 5">
                <a:extLst>
                  <a:ext uri="{FF2B5EF4-FFF2-40B4-BE49-F238E27FC236}">
                    <a16:creationId xmlns:a16="http://schemas.microsoft.com/office/drawing/2014/main" id="{CB462F1D-0FEF-4536-8E49-1EC64ACE01B6}"/>
                  </a:ext>
                </a:extLst>
              </p:cNvPr>
              <p:cNvSpPr>
                <a:spLocks noChangeArrowheads="1"/>
              </p:cNvSpPr>
              <p:nvPr/>
            </p:nvSpPr>
            <p:spPr bwMode="auto">
              <a:xfrm>
                <a:off x="4892675" y="2911475"/>
                <a:ext cx="150813"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7" name="Rectangle 6">
                <a:extLst>
                  <a:ext uri="{FF2B5EF4-FFF2-40B4-BE49-F238E27FC236}">
                    <a16:creationId xmlns:a16="http://schemas.microsoft.com/office/drawing/2014/main" id="{D6DB096D-25B3-4458-ADBC-2B2BCF5D49E6}"/>
                  </a:ext>
                </a:extLst>
              </p:cNvPr>
              <p:cNvSpPr>
                <a:spLocks noChangeArrowheads="1"/>
              </p:cNvSpPr>
              <p:nvPr/>
            </p:nvSpPr>
            <p:spPr bwMode="auto">
              <a:xfrm>
                <a:off x="4892675" y="2911475"/>
                <a:ext cx="150813"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8" name="Rectangle 7">
                <a:extLst>
                  <a:ext uri="{FF2B5EF4-FFF2-40B4-BE49-F238E27FC236}">
                    <a16:creationId xmlns:a16="http://schemas.microsoft.com/office/drawing/2014/main" id="{71BE646D-2522-4865-A2B1-1928BC95B7AB}"/>
                  </a:ext>
                </a:extLst>
              </p:cNvPr>
              <p:cNvSpPr>
                <a:spLocks noChangeArrowheads="1"/>
              </p:cNvSpPr>
              <p:nvPr/>
            </p:nvSpPr>
            <p:spPr bwMode="auto">
              <a:xfrm>
                <a:off x="7127875" y="2911475"/>
                <a:ext cx="149225" cy="128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69" name="Rectangle 8">
                <a:extLst>
                  <a:ext uri="{FF2B5EF4-FFF2-40B4-BE49-F238E27FC236}">
                    <a16:creationId xmlns:a16="http://schemas.microsoft.com/office/drawing/2014/main" id="{05B6A696-1B38-42BE-B8B2-1A13FB2271C0}"/>
                  </a:ext>
                </a:extLst>
              </p:cNvPr>
              <p:cNvSpPr>
                <a:spLocks noChangeArrowheads="1"/>
              </p:cNvSpPr>
              <p:nvPr/>
            </p:nvSpPr>
            <p:spPr bwMode="auto">
              <a:xfrm>
                <a:off x="7127875" y="2911475"/>
                <a:ext cx="149225"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0" name="Rectangle 9">
                <a:extLst>
                  <a:ext uri="{FF2B5EF4-FFF2-40B4-BE49-F238E27FC236}">
                    <a16:creationId xmlns:a16="http://schemas.microsoft.com/office/drawing/2014/main" id="{C5113347-061E-4E41-B4F6-55C8243F8721}"/>
                  </a:ext>
                </a:extLst>
              </p:cNvPr>
              <p:cNvSpPr>
                <a:spLocks noChangeArrowheads="1"/>
              </p:cNvSpPr>
              <p:nvPr/>
            </p:nvSpPr>
            <p:spPr bwMode="auto">
              <a:xfrm>
                <a:off x="5348288" y="2641600"/>
                <a:ext cx="150813"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1" name="Rectangle 10">
                <a:extLst>
                  <a:ext uri="{FF2B5EF4-FFF2-40B4-BE49-F238E27FC236}">
                    <a16:creationId xmlns:a16="http://schemas.microsoft.com/office/drawing/2014/main" id="{E5C5CBCE-9825-413C-A6DD-AB11596DD91A}"/>
                  </a:ext>
                </a:extLst>
              </p:cNvPr>
              <p:cNvSpPr>
                <a:spLocks noChangeArrowheads="1"/>
              </p:cNvSpPr>
              <p:nvPr/>
            </p:nvSpPr>
            <p:spPr bwMode="auto">
              <a:xfrm>
                <a:off x="5348288" y="2641600"/>
                <a:ext cx="15081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2" name="Rectangle 11">
                <a:extLst>
                  <a:ext uri="{FF2B5EF4-FFF2-40B4-BE49-F238E27FC236}">
                    <a16:creationId xmlns:a16="http://schemas.microsoft.com/office/drawing/2014/main" id="{A3EAF17E-8F01-4E81-AE3D-C680CBD9590B}"/>
                  </a:ext>
                </a:extLst>
              </p:cNvPr>
              <p:cNvSpPr>
                <a:spLocks noChangeArrowheads="1"/>
              </p:cNvSpPr>
              <p:nvPr/>
            </p:nvSpPr>
            <p:spPr bwMode="auto">
              <a:xfrm>
                <a:off x="5686425"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3" name="Rectangle 12">
                <a:extLst>
                  <a:ext uri="{FF2B5EF4-FFF2-40B4-BE49-F238E27FC236}">
                    <a16:creationId xmlns:a16="http://schemas.microsoft.com/office/drawing/2014/main" id="{14F034D8-516F-4E29-AC11-6686622ACC97}"/>
                  </a:ext>
                </a:extLst>
              </p:cNvPr>
              <p:cNvSpPr>
                <a:spLocks noChangeArrowheads="1"/>
              </p:cNvSpPr>
              <p:nvPr/>
            </p:nvSpPr>
            <p:spPr bwMode="auto">
              <a:xfrm>
                <a:off x="5911850" y="2776538"/>
                <a:ext cx="13493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4" name="Rectangle 13">
                <a:extLst>
                  <a:ext uri="{FF2B5EF4-FFF2-40B4-BE49-F238E27FC236}">
                    <a16:creationId xmlns:a16="http://schemas.microsoft.com/office/drawing/2014/main" id="{941E3A1E-519B-44BF-AD51-F1711D790EA2}"/>
                  </a:ext>
                </a:extLst>
              </p:cNvPr>
              <p:cNvSpPr>
                <a:spLocks noChangeArrowheads="1"/>
              </p:cNvSpPr>
              <p:nvPr/>
            </p:nvSpPr>
            <p:spPr bwMode="auto">
              <a:xfrm>
                <a:off x="653256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6" name="Rectangle 14">
                <a:extLst>
                  <a:ext uri="{FF2B5EF4-FFF2-40B4-BE49-F238E27FC236}">
                    <a16:creationId xmlns:a16="http://schemas.microsoft.com/office/drawing/2014/main" id="{F1FE4D8C-2572-4F9F-9299-A3C2CF7085F8}"/>
                  </a:ext>
                </a:extLst>
              </p:cNvPr>
              <p:cNvSpPr>
                <a:spLocks noChangeArrowheads="1"/>
              </p:cNvSpPr>
              <p:nvPr/>
            </p:nvSpPr>
            <p:spPr bwMode="auto">
              <a:xfrm>
                <a:off x="659606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7" name="Rectangle 15">
                <a:extLst>
                  <a:ext uri="{FF2B5EF4-FFF2-40B4-BE49-F238E27FC236}">
                    <a16:creationId xmlns:a16="http://schemas.microsoft.com/office/drawing/2014/main" id="{54275499-E54E-4ABF-B143-AAFF222CFBFF}"/>
                  </a:ext>
                </a:extLst>
              </p:cNvPr>
              <p:cNvSpPr>
                <a:spLocks noChangeArrowheads="1"/>
              </p:cNvSpPr>
              <p:nvPr/>
            </p:nvSpPr>
            <p:spPr bwMode="auto">
              <a:xfrm>
                <a:off x="5861050"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8" name="Rectangle 16">
                <a:extLst>
                  <a:ext uri="{FF2B5EF4-FFF2-40B4-BE49-F238E27FC236}">
                    <a16:creationId xmlns:a16="http://schemas.microsoft.com/office/drawing/2014/main" id="{6EAA9ED4-B646-4509-97D3-70FD9503C201}"/>
                  </a:ext>
                </a:extLst>
              </p:cNvPr>
              <p:cNvSpPr>
                <a:spLocks noChangeArrowheads="1"/>
              </p:cNvSpPr>
              <p:nvPr/>
            </p:nvSpPr>
            <p:spPr bwMode="auto">
              <a:xfrm>
                <a:off x="6078538"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79" name="Rectangle 17">
                <a:extLst>
                  <a:ext uri="{FF2B5EF4-FFF2-40B4-BE49-F238E27FC236}">
                    <a16:creationId xmlns:a16="http://schemas.microsoft.com/office/drawing/2014/main" id="{6DCE9A6A-48F9-4077-8F56-44569BB8D365}"/>
                  </a:ext>
                </a:extLst>
              </p:cNvPr>
              <p:cNvSpPr>
                <a:spLocks noChangeArrowheads="1"/>
              </p:cNvSpPr>
              <p:nvPr/>
            </p:nvSpPr>
            <p:spPr bwMode="auto">
              <a:xfrm>
                <a:off x="6296025"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0" name="Rectangle 18">
                <a:extLst>
                  <a:ext uri="{FF2B5EF4-FFF2-40B4-BE49-F238E27FC236}">
                    <a16:creationId xmlns:a16="http://schemas.microsoft.com/office/drawing/2014/main" id="{DA617D63-697F-463A-ACB0-623FBF868E80}"/>
                  </a:ext>
                </a:extLst>
              </p:cNvPr>
              <p:cNvSpPr>
                <a:spLocks noChangeArrowheads="1"/>
              </p:cNvSpPr>
              <p:nvPr/>
            </p:nvSpPr>
            <p:spPr bwMode="auto">
              <a:xfrm>
                <a:off x="5624513" y="2776538"/>
                <a:ext cx="14288"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1" name="Rectangle 19">
                <a:extLst>
                  <a:ext uri="{FF2B5EF4-FFF2-40B4-BE49-F238E27FC236}">
                    <a16:creationId xmlns:a16="http://schemas.microsoft.com/office/drawing/2014/main" id="{565F8250-FC81-407C-8301-F5C477BDCA1C}"/>
                  </a:ext>
                </a:extLst>
              </p:cNvPr>
              <p:cNvSpPr>
                <a:spLocks noChangeArrowheads="1"/>
              </p:cNvSpPr>
              <p:nvPr/>
            </p:nvSpPr>
            <p:spPr bwMode="auto">
              <a:xfrm>
                <a:off x="5561013" y="2776538"/>
                <a:ext cx="12700"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2" name="Rectangle 20">
                <a:extLst>
                  <a:ext uri="{FF2B5EF4-FFF2-40B4-BE49-F238E27FC236}">
                    <a16:creationId xmlns:a16="http://schemas.microsoft.com/office/drawing/2014/main" id="{2E3487D6-DE40-4562-9A27-C52EAAA568D4}"/>
                  </a:ext>
                </a:extLst>
              </p:cNvPr>
              <p:cNvSpPr>
                <a:spLocks noChangeArrowheads="1"/>
              </p:cNvSpPr>
              <p:nvPr/>
            </p:nvSpPr>
            <p:spPr bwMode="auto">
              <a:xfrm>
                <a:off x="5262563" y="3076575"/>
                <a:ext cx="15875"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3" name="Rectangle 21">
                <a:extLst>
                  <a:ext uri="{FF2B5EF4-FFF2-40B4-BE49-F238E27FC236}">
                    <a16:creationId xmlns:a16="http://schemas.microsoft.com/office/drawing/2014/main" id="{E9E02EFF-219E-4702-A7EC-B78C996912BA}"/>
                  </a:ext>
                </a:extLst>
              </p:cNvPr>
              <p:cNvSpPr>
                <a:spLocks noChangeArrowheads="1"/>
              </p:cNvSpPr>
              <p:nvPr/>
            </p:nvSpPr>
            <p:spPr bwMode="auto">
              <a:xfrm>
                <a:off x="5191125" y="3081338"/>
                <a:ext cx="12700" cy="406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4" name="Rectangle 22">
                <a:extLst>
                  <a:ext uri="{FF2B5EF4-FFF2-40B4-BE49-F238E27FC236}">
                    <a16:creationId xmlns:a16="http://schemas.microsoft.com/office/drawing/2014/main" id="{6CD7E6D7-592F-4857-84DC-C85D07234CCE}"/>
                  </a:ext>
                </a:extLst>
              </p:cNvPr>
              <p:cNvSpPr>
                <a:spLocks noChangeArrowheads="1"/>
              </p:cNvSpPr>
              <p:nvPr/>
            </p:nvSpPr>
            <p:spPr bwMode="auto">
              <a:xfrm>
                <a:off x="5102225" y="3070225"/>
                <a:ext cx="1270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5" name="Rectangle 23">
                <a:extLst>
                  <a:ext uri="{FF2B5EF4-FFF2-40B4-BE49-F238E27FC236}">
                    <a16:creationId xmlns:a16="http://schemas.microsoft.com/office/drawing/2014/main" id="{FE1089C1-0AFB-4366-ACED-9D02DA34F228}"/>
                  </a:ext>
                </a:extLst>
              </p:cNvPr>
              <p:cNvSpPr>
                <a:spLocks noChangeArrowheads="1"/>
              </p:cNvSpPr>
              <p:nvPr/>
            </p:nvSpPr>
            <p:spPr bwMode="auto">
              <a:xfrm>
                <a:off x="7043738" y="3113088"/>
                <a:ext cx="14288" cy="3730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6" name="Rectangle 24">
                <a:extLst>
                  <a:ext uri="{FF2B5EF4-FFF2-40B4-BE49-F238E27FC236}">
                    <a16:creationId xmlns:a16="http://schemas.microsoft.com/office/drawing/2014/main" id="{A4621A29-A2F8-430E-BE41-E271C00DAAEF}"/>
                  </a:ext>
                </a:extLst>
              </p:cNvPr>
              <p:cNvSpPr>
                <a:spLocks noChangeArrowheads="1"/>
              </p:cNvSpPr>
              <p:nvPr/>
            </p:nvSpPr>
            <p:spPr bwMode="auto">
              <a:xfrm>
                <a:off x="6969125" y="3068638"/>
                <a:ext cx="12700" cy="422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7" name="Rectangle 25">
                <a:extLst>
                  <a:ext uri="{FF2B5EF4-FFF2-40B4-BE49-F238E27FC236}">
                    <a16:creationId xmlns:a16="http://schemas.microsoft.com/office/drawing/2014/main" id="{377F39CC-ACD3-4A4A-9BBD-9A2DBCECDBD8}"/>
                  </a:ext>
                </a:extLst>
              </p:cNvPr>
              <p:cNvSpPr>
                <a:spLocks noChangeArrowheads="1"/>
              </p:cNvSpPr>
              <p:nvPr/>
            </p:nvSpPr>
            <p:spPr bwMode="auto">
              <a:xfrm>
                <a:off x="6880225" y="3070225"/>
                <a:ext cx="1587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8" name="Rectangle 26">
                <a:extLst>
                  <a:ext uri="{FF2B5EF4-FFF2-40B4-BE49-F238E27FC236}">
                    <a16:creationId xmlns:a16="http://schemas.microsoft.com/office/drawing/2014/main" id="{52D21387-38FA-4703-BB8F-C3F6FA597E35}"/>
                  </a:ext>
                </a:extLst>
              </p:cNvPr>
              <p:cNvSpPr>
                <a:spLocks noChangeArrowheads="1"/>
              </p:cNvSpPr>
              <p:nvPr/>
            </p:nvSpPr>
            <p:spPr bwMode="auto">
              <a:xfrm>
                <a:off x="5499100" y="2971800"/>
                <a:ext cx="1162050" cy="206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89" name="Rectangle 27">
                <a:extLst>
                  <a:ext uri="{FF2B5EF4-FFF2-40B4-BE49-F238E27FC236}">
                    <a16:creationId xmlns:a16="http://schemas.microsoft.com/office/drawing/2014/main" id="{A031DA70-9560-4F89-BB0C-A06742B86DCD}"/>
                  </a:ext>
                </a:extLst>
              </p:cNvPr>
              <p:cNvSpPr>
                <a:spLocks noChangeArrowheads="1"/>
              </p:cNvSpPr>
              <p:nvPr/>
            </p:nvSpPr>
            <p:spPr bwMode="auto">
              <a:xfrm>
                <a:off x="6802438" y="3259138"/>
                <a:ext cx="334963"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0" name="Rectangle 28">
                <a:extLst>
                  <a:ext uri="{FF2B5EF4-FFF2-40B4-BE49-F238E27FC236}">
                    <a16:creationId xmlns:a16="http://schemas.microsoft.com/office/drawing/2014/main" id="{104854F0-03C5-46D3-85E8-B56C719B15E8}"/>
                  </a:ext>
                </a:extLst>
              </p:cNvPr>
              <p:cNvSpPr>
                <a:spLocks noChangeArrowheads="1"/>
              </p:cNvSpPr>
              <p:nvPr/>
            </p:nvSpPr>
            <p:spPr bwMode="auto">
              <a:xfrm>
                <a:off x="5029200" y="3259138"/>
                <a:ext cx="338138" cy="19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1" name="Rectangle 29">
                <a:extLst>
                  <a:ext uri="{FF2B5EF4-FFF2-40B4-BE49-F238E27FC236}">
                    <a16:creationId xmlns:a16="http://schemas.microsoft.com/office/drawing/2014/main" id="{C63684BA-30C4-4926-9AD7-36A913D6F753}"/>
                  </a:ext>
                </a:extLst>
              </p:cNvPr>
              <p:cNvSpPr>
                <a:spLocks noChangeArrowheads="1"/>
              </p:cNvSpPr>
              <p:nvPr/>
            </p:nvSpPr>
            <p:spPr bwMode="auto">
              <a:xfrm>
                <a:off x="6124575"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2" name="Rectangle 30">
                <a:extLst>
                  <a:ext uri="{FF2B5EF4-FFF2-40B4-BE49-F238E27FC236}">
                    <a16:creationId xmlns:a16="http://schemas.microsoft.com/office/drawing/2014/main" id="{1267FFF3-4360-4DE7-B677-63F7CFE46CBE}"/>
                  </a:ext>
                </a:extLst>
              </p:cNvPr>
              <p:cNvSpPr>
                <a:spLocks noChangeArrowheads="1"/>
              </p:cNvSpPr>
              <p:nvPr/>
            </p:nvSpPr>
            <p:spPr bwMode="auto">
              <a:xfrm>
                <a:off x="6343650" y="2776538"/>
                <a:ext cx="136525" cy="427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3" name="Rectangle 31">
                <a:extLst>
                  <a:ext uri="{FF2B5EF4-FFF2-40B4-BE49-F238E27FC236}">
                    <a16:creationId xmlns:a16="http://schemas.microsoft.com/office/drawing/2014/main" id="{6577BB93-9CD6-4B65-9238-BAE5785511AF}"/>
                  </a:ext>
                </a:extLst>
              </p:cNvPr>
              <p:cNvSpPr>
                <a:spLocks noChangeArrowheads="1"/>
              </p:cNvSpPr>
              <p:nvPr/>
            </p:nvSpPr>
            <p:spPr bwMode="auto">
              <a:xfrm>
                <a:off x="4740275" y="3344863"/>
                <a:ext cx="2679700" cy="153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4" name="Rectangle 32">
                <a:extLst>
                  <a:ext uri="{FF2B5EF4-FFF2-40B4-BE49-F238E27FC236}">
                    <a16:creationId xmlns:a16="http://schemas.microsoft.com/office/drawing/2014/main" id="{1AD8A56E-93F4-4F9F-B47D-7A05AE55C488}"/>
                  </a:ext>
                </a:extLst>
              </p:cNvPr>
              <p:cNvSpPr>
                <a:spLocks noChangeArrowheads="1"/>
              </p:cNvSpPr>
              <p:nvPr/>
            </p:nvSpPr>
            <p:spPr bwMode="auto">
              <a:xfrm>
                <a:off x="4908550" y="3065463"/>
                <a:ext cx="2328863" cy="1381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195" name="Rectangle 33">
                <a:extLst>
                  <a:ext uri="{FF2B5EF4-FFF2-40B4-BE49-F238E27FC236}">
                    <a16:creationId xmlns:a16="http://schemas.microsoft.com/office/drawing/2014/main" id="{555E86CF-BBC9-4993-9965-0EEF1A401B67}"/>
                  </a:ext>
                </a:extLst>
              </p:cNvPr>
              <p:cNvSpPr>
                <a:spLocks noChangeArrowheads="1"/>
              </p:cNvSpPr>
              <p:nvPr/>
            </p:nvSpPr>
            <p:spPr bwMode="auto">
              <a:xfrm>
                <a:off x="5356225" y="2776538"/>
                <a:ext cx="1457325" cy="1222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pic>
            <p:nvPicPr>
              <p:cNvPr id="196" name="Picture 35">
                <a:extLst>
                  <a:ext uri="{FF2B5EF4-FFF2-40B4-BE49-F238E27FC236}">
                    <a16:creationId xmlns:a16="http://schemas.microsoft.com/office/drawing/2014/main" id="{8CA25304-DA9D-43BD-8C75-E7608D578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3"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36">
                <a:extLst>
                  <a:ext uri="{FF2B5EF4-FFF2-40B4-BE49-F238E27FC236}">
                    <a16:creationId xmlns:a16="http://schemas.microsoft.com/office/drawing/2014/main" id="{DE1BC155-6D8B-4CB1-A8F3-C03B53513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63" y="4124325"/>
                <a:ext cx="168275"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37">
                <a:extLst>
                  <a:ext uri="{FF2B5EF4-FFF2-40B4-BE49-F238E27FC236}">
                    <a16:creationId xmlns:a16="http://schemas.microsoft.com/office/drawing/2014/main" id="{3296A954-ECA7-44E9-80DE-BE2B4B4B4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0" y="4124325"/>
                <a:ext cx="163513"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Rectangle 38">
                <a:extLst>
                  <a:ext uri="{FF2B5EF4-FFF2-40B4-BE49-F238E27FC236}">
                    <a16:creationId xmlns:a16="http://schemas.microsoft.com/office/drawing/2014/main" id="{D72F127D-EA2E-499C-AD99-85229A47C81D}"/>
                  </a:ext>
                </a:extLst>
              </p:cNvPr>
              <p:cNvSpPr>
                <a:spLocks noChangeArrowheads="1"/>
              </p:cNvSpPr>
              <p:nvPr/>
            </p:nvSpPr>
            <p:spPr bwMode="auto">
              <a:xfrm>
                <a:off x="6661150" y="2641600"/>
                <a:ext cx="152400" cy="1558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00" name="Rectangle 5">
                <a:extLst>
                  <a:ext uri="{FF2B5EF4-FFF2-40B4-BE49-F238E27FC236}">
                    <a16:creationId xmlns:a16="http://schemas.microsoft.com/office/drawing/2014/main" id="{D924BAB6-5E24-4998-B7CF-7EEB4EF68E16}"/>
                  </a:ext>
                </a:extLst>
              </p:cNvPr>
              <p:cNvSpPr>
                <a:spLocks noChangeArrowheads="1"/>
              </p:cNvSpPr>
              <p:nvPr/>
            </p:nvSpPr>
            <p:spPr bwMode="auto">
              <a:xfrm rot="16200000">
                <a:off x="6020593" y="2208530"/>
                <a:ext cx="150813" cy="3896358"/>
              </a:xfrm>
              <a:prstGeom prst="rect">
                <a:avLst/>
              </a:prstGeom>
              <a:gradFill>
                <a:gsLst>
                  <a:gs pos="1000">
                    <a:schemeClr val="tx1">
                      <a:alpha val="0"/>
                    </a:schemeClr>
                  </a:gs>
                  <a:gs pos="50000">
                    <a:srgbClr val="000000"/>
                  </a:gs>
                  <a:gs pos="80000">
                    <a:srgbClr val="000000"/>
                  </a:gs>
                  <a:gs pos="20000">
                    <a:srgbClr val="000000"/>
                  </a:gs>
                  <a:gs pos="100000">
                    <a:schemeClr val="tx1">
                      <a:alpha val="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grpSp>
      <p:pic>
        <p:nvPicPr>
          <p:cNvPr id="201" name="图片 200" descr="图片包含 游戏机, 钟表, 标志, 站&#10;&#10;描述已自动生成">
            <a:extLst>
              <a:ext uri="{FF2B5EF4-FFF2-40B4-BE49-F238E27FC236}">
                <a16:creationId xmlns:a16="http://schemas.microsoft.com/office/drawing/2014/main" id="{C08B03D6-EC37-48D4-8960-2E81F907A06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87377" y="427163"/>
            <a:ext cx="2548254" cy="743940"/>
          </a:xfrm>
          <a:prstGeom prst="rect">
            <a:avLst/>
          </a:prstGeom>
        </p:spPr>
      </p:pic>
      <p:sp>
        <p:nvSpPr>
          <p:cNvPr id="3" name="文本框 2">
            <a:extLst>
              <a:ext uri="{FF2B5EF4-FFF2-40B4-BE49-F238E27FC236}">
                <a16:creationId xmlns:a16="http://schemas.microsoft.com/office/drawing/2014/main" id="{8858DAAC-BBE1-43A7-9348-65439F9094F7}"/>
              </a:ext>
            </a:extLst>
          </p:cNvPr>
          <p:cNvSpPr txBox="1"/>
          <p:nvPr/>
        </p:nvSpPr>
        <p:spPr>
          <a:xfrm>
            <a:off x="911305" y="1558231"/>
            <a:ext cx="2749471" cy="400110"/>
          </a:xfrm>
          <a:prstGeom prst="rect">
            <a:avLst/>
          </a:prstGeom>
          <a:noFill/>
        </p:spPr>
        <p:txBody>
          <a:bodyPr wrap="none" rtlCol="0">
            <a:spAutoFit/>
          </a:bodyPr>
          <a:lstStyle/>
          <a:p>
            <a:pPr>
              <a:tabLst/>
              <a:defRPr/>
            </a:pPr>
            <a:r>
              <a:rPr lang="zh-CN" altLang="en-US" sz="2000" b="1" dirty="0">
                <a:solidFill>
                  <a:schemeClr val="accent1"/>
                </a:solidFill>
                <a:latin typeface="微软雅黑" panose="020B0503020204020204" pitchFamily="34" charset="-122"/>
                <a:ea typeface="微软雅黑" panose="020B0503020204020204" pitchFamily="34" charset="-122"/>
              </a:rPr>
              <a:t>表情特征的提取与识别</a:t>
            </a:r>
          </a:p>
        </p:txBody>
      </p:sp>
      <p:sp>
        <p:nvSpPr>
          <p:cNvPr id="89" name="文本框 88">
            <a:extLst>
              <a:ext uri="{FF2B5EF4-FFF2-40B4-BE49-F238E27FC236}">
                <a16:creationId xmlns:a16="http://schemas.microsoft.com/office/drawing/2014/main" id="{911845C7-4812-4BDC-A10F-B7AAB23E1FE2}"/>
              </a:ext>
            </a:extLst>
          </p:cNvPr>
          <p:cNvSpPr txBox="1"/>
          <p:nvPr/>
        </p:nvSpPr>
        <p:spPr>
          <a:xfrm>
            <a:off x="375523" y="2739707"/>
            <a:ext cx="10390243" cy="2369880"/>
          </a:xfrm>
          <a:prstGeom prst="rect">
            <a:avLst/>
          </a:prstGeom>
          <a:noFill/>
        </p:spPr>
        <p:txBody>
          <a:bodyPr wrap="square" rtlCol="0">
            <a:spAutoFit/>
          </a:bodyPr>
          <a:lstStyle/>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表情特征提取的结果是一个包含了该表情对于</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7</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个</a:t>
            </a:r>
            <a:r>
              <a:rPr lang="zh-CN" altLang="en-US" b="1" dirty="0">
                <a:solidFill>
                  <a:schemeClr val="accent4">
                    <a:lumMod val="20000"/>
                    <a:lumOff val="80000"/>
                  </a:schemeClr>
                </a:solidFill>
                <a:latin typeface="微软雅黑" panose="020B0503020204020204" pitchFamily="34" charset="-122"/>
                <a:ea typeface="微软雅黑" panose="020B0503020204020204" pitchFamily="34" charset="-122"/>
              </a:rPr>
              <a:t>表情标签</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b="1" dirty="0">
                <a:solidFill>
                  <a:prstClr val="white"/>
                </a:solidFill>
                <a:latin typeface="微软雅黑" panose="020B0503020204020204" pitchFamily="34" charset="-122"/>
                <a:ea typeface="微软雅黑" panose="020B0503020204020204" pitchFamily="34" charset="-122"/>
              </a:rPr>
              <a:t>归属程度</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的向量，包含了该表情对于</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7</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个表情标签的归属程度，如下所示。</a:t>
            </a:r>
          </a:p>
          <a:p>
            <a:pPr marL="0" marR="0" lvl="0" indent="0" algn="ctr"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[1.01</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01</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1.65</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03</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2.37</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01</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2.29</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05</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6.50e−01</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8.67</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05</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8.95</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𝑒−</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03]</a:t>
            </a:r>
          </a:p>
          <a:p>
            <a:pPr marL="0" marR="0" lvl="0" indent="0" algn="l" defTabSz="914400" rtl="0" eaLnBrk="1" fontAlgn="auto" latinLnBrk="0" hangingPunct="1">
              <a:spcBef>
                <a:spcPts val="600"/>
              </a:spcBef>
              <a:spcAft>
                <a:spcPts val="600"/>
              </a:spcAft>
              <a:buClrTx/>
              <a:buSzTx/>
              <a:buFontTx/>
              <a:buNone/>
              <a:tabLst/>
              <a:defRPr/>
            </a:pP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7</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个表情的归属度均为小数，其和为</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一般来说归属度最高的表情就是最终认定的表情结果。最后将信息转化为标签并输出。</a:t>
            </a:r>
          </a:p>
          <a:p>
            <a:pPr marL="0" marR="0" lvl="0" indent="0" algn="l" defTabSz="914400" rtl="0" eaLnBrk="1" fontAlgn="auto" latinLnBrk="0" hangingPunct="1">
              <a:spcBef>
                <a:spcPts val="600"/>
              </a:spcBef>
              <a:spcAft>
                <a:spcPts val="600"/>
              </a:spcAft>
              <a:buClrTx/>
              <a:buSzTx/>
              <a:buFontTx/>
              <a:buNone/>
              <a:tabLst/>
              <a:defRPr/>
            </a:pP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在具体的实现中，可以使用</a:t>
            </a:r>
            <a:r>
              <a:rPr lang="en-US" altLang="zh-CN"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MATLAB</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对表情特征提取出的</a:t>
            </a:r>
            <a:r>
              <a:rPr lang="zh-CN" altLang="en-US" b="1" dirty="0">
                <a:solidFill>
                  <a:prstClr val="white"/>
                </a:solidFill>
                <a:latin typeface="微软雅黑" panose="020B0503020204020204" pitchFamily="34" charset="-122"/>
                <a:ea typeface="微软雅黑" panose="020B0503020204020204" pitchFamily="34" charset="-122"/>
              </a:rPr>
              <a:t>表情向量</a:t>
            </a:r>
            <a:r>
              <a:rPr lang="zh-CN" altLang="en-US" b="1" dirty="0">
                <a:solidFill>
                  <a:prstClr val="white"/>
                </a:solidFill>
                <a:latin typeface="Times New Roman" panose="02020603050405020304" pitchFamily="18" charset="0"/>
                <a:ea typeface="宋体" panose="02010600030101010101" pitchFamily="2" charset="-122"/>
                <a:cs typeface="Times New Roman" panose="02020603050405020304" pitchFamily="18" charset="0"/>
              </a:rPr>
              <a:t>进行进一步处理。</a:t>
            </a:r>
          </a:p>
        </p:txBody>
      </p:sp>
    </p:spTree>
    <p:extLst>
      <p:ext uri="{BB962C8B-B14F-4D97-AF65-F5344CB8AC3E}">
        <p14:creationId xmlns:p14="http://schemas.microsoft.com/office/powerpoint/2010/main" val="23743320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OCKET_SHAPE_SH" val="H"/>
</p:tagLst>
</file>

<file path=ppt/tags/tag11.xml><?xml version="1.0" encoding="utf-8"?>
<p:tagLst xmlns:a="http://schemas.openxmlformats.org/drawingml/2006/main" xmlns:r="http://schemas.openxmlformats.org/officeDocument/2006/relationships" xmlns:p="http://schemas.openxmlformats.org/presentationml/2006/main">
  <p:tag name="POCKET_SHAPE_SH" val="H"/>
</p:tagLst>
</file>

<file path=ppt/tags/tag12.xml><?xml version="1.0" encoding="utf-8"?>
<p:tagLst xmlns:a="http://schemas.openxmlformats.org/drawingml/2006/main" xmlns:r="http://schemas.openxmlformats.org/officeDocument/2006/relationships" xmlns:p="http://schemas.openxmlformats.org/presentationml/2006/main">
  <p:tag name="POCKET_SHAPE_SH" val="H"/>
</p:tagLst>
</file>

<file path=ppt/tags/tag13.xml><?xml version="1.0" encoding="utf-8"?>
<p:tagLst xmlns:a="http://schemas.openxmlformats.org/drawingml/2006/main" xmlns:r="http://schemas.openxmlformats.org/officeDocument/2006/relationships" xmlns:p="http://schemas.openxmlformats.org/presentationml/2006/main">
  <p:tag name="POCKET_SHAPE_SH" val="H"/>
</p:tagLst>
</file>

<file path=ppt/tags/tag14.xml><?xml version="1.0" encoding="utf-8"?>
<p:tagLst xmlns:a="http://schemas.openxmlformats.org/drawingml/2006/main" xmlns:r="http://schemas.openxmlformats.org/officeDocument/2006/relationships" xmlns:p="http://schemas.openxmlformats.org/presentationml/2006/main">
  <p:tag name="POCKET_SHAPE_SH" val="H"/>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OCKET_SHAPE_SH" val="H"/>
</p:tagLst>
</file>

<file path=ppt/tags/tag8.xml><?xml version="1.0" encoding="utf-8"?>
<p:tagLst xmlns:a="http://schemas.openxmlformats.org/drawingml/2006/main" xmlns:r="http://schemas.openxmlformats.org/officeDocument/2006/relationships" xmlns:p="http://schemas.openxmlformats.org/presentationml/2006/main">
  <p:tag name="POCKET_SHAPE_SH" val="H"/>
</p:tagLst>
</file>

<file path=ppt/tags/tag9.xml><?xml version="1.0" encoding="utf-8"?>
<p:tagLst xmlns:a="http://schemas.openxmlformats.org/drawingml/2006/main" xmlns:r="http://schemas.openxmlformats.org/officeDocument/2006/relationships" xmlns:p="http://schemas.openxmlformats.org/presentationml/2006/main">
  <p:tag name="POCKET_SHAPE_SH" val="H"/>
</p:tagLst>
</file>

<file path=ppt/theme/theme1.xml><?xml version="1.0" encoding="utf-8"?>
<a:theme xmlns:a="http://schemas.openxmlformats.org/drawingml/2006/main" name="1_Office 主题​​">
  <a:themeElements>
    <a:clrScheme name="经典校徽蓝">
      <a:dk1>
        <a:sysClr val="windowText" lastClr="000000"/>
      </a:dk1>
      <a:lt1>
        <a:sysClr val="window" lastClr="FFFFFF"/>
      </a:lt1>
      <a:dk2>
        <a:srgbClr val="44546A"/>
      </a:dk2>
      <a:lt2>
        <a:srgbClr val="E7E6E6"/>
      </a:lt2>
      <a:accent1>
        <a:srgbClr val="1C217B"/>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2890</TotalTime>
  <Words>1408</Words>
  <Application>Microsoft Office PowerPoint</Application>
  <PresentationFormat>宽屏</PresentationFormat>
  <Paragraphs>98</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宋体</vt:lpstr>
      <vt:lpstr>微软雅黑</vt:lpstr>
      <vt:lpstr>微软雅黑 Light</vt:lpstr>
      <vt:lpstr>Arial</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油条 古月</dc:creator>
  <cp:lastModifiedBy>哲文 汪</cp:lastModifiedBy>
  <cp:revision>242</cp:revision>
  <dcterms:created xsi:type="dcterms:W3CDTF">2021-03-06T14:50:29Z</dcterms:created>
  <dcterms:modified xsi:type="dcterms:W3CDTF">2024-05-31T18:02:09Z</dcterms:modified>
</cp:coreProperties>
</file>